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4" r:id="rId3"/>
    <p:sldId id="296" r:id="rId4"/>
    <p:sldId id="277" r:id="rId5"/>
    <p:sldId id="287" r:id="rId6"/>
    <p:sldId id="285" r:id="rId7"/>
    <p:sldId id="286" r:id="rId8"/>
    <p:sldId id="294" r:id="rId9"/>
    <p:sldId id="295" r:id="rId10"/>
    <p:sldId id="274" r:id="rId11"/>
    <p:sldId id="275" r:id="rId1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42E836-891B-A848-996E-3C7FBCAD30DB}">
          <p14:sldIdLst>
            <p14:sldId id="256"/>
            <p14:sldId id="284"/>
            <p14:sldId id="296"/>
            <p14:sldId id="277"/>
            <p14:sldId id="287"/>
            <p14:sldId id="285"/>
            <p14:sldId id="286"/>
            <p14:sldId id="294"/>
            <p14:sldId id="295"/>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D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90" autoAdjust="0"/>
    <p:restoredTop sz="94698"/>
  </p:normalViewPr>
  <p:slideViewPr>
    <p:cSldViewPr snapToGrid="0">
      <p:cViewPr varScale="1">
        <p:scale>
          <a:sx n="82" d="100"/>
          <a:sy n="82" d="100"/>
        </p:scale>
        <p:origin x="18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5DC6EB9-9F7C-4BFE-8F00-CD94477B5DC0}" type="datetimeFigureOut">
              <a:rPr lang="en-GB" smtClean="0"/>
              <a:t>31/10/2022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929F81D-5166-43FA-8D5E-96B765BAE5BA}" type="slidenum">
              <a:rPr lang="en-GB" smtClean="0"/>
              <a:t>‹#›</a:t>
            </a:fld>
            <a:endParaRPr lang="en-GB"/>
          </a:p>
        </p:txBody>
      </p:sp>
    </p:spTree>
    <p:extLst>
      <p:ext uri="{BB962C8B-B14F-4D97-AF65-F5344CB8AC3E}">
        <p14:creationId xmlns:p14="http://schemas.microsoft.com/office/powerpoint/2010/main" val="152577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9F81D-5166-43FA-8D5E-96B765BAE5BA}" type="slidenum">
              <a:rPr lang="en-GB" smtClean="0"/>
              <a:t>2</a:t>
            </a:fld>
            <a:endParaRPr lang="en-GB"/>
          </a:p>
        </p:txBody>
      </p:sp>
    </p:spTree>
    <p:extLst>
      <p:ext uri="{BB962C8B-B14F-4D97-AF65-F5344CB8AC3E}">
        <p14:creationId xmlns:p14="http://schemas.microsoft.com/office/powerpoint/2010/main" val="41194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9F81D-5166-43FA-8D5E-96B765BAE5BA}" type="slidenum">
              <a:rPr lang="en-GB" smtClean="0"/>
              <a:t>3</a:t>
            </a:fld>
            <a:endParaRPr lang="en-GB"/>
          </a:p>
        </p:txBody>
      </p:sp>
    </p:spTree>
    <p:extLst>
      <p:ext uri="{BB962C8B-B14F-4D97-AF65-F5344CB8AC3E}">
        <p14:creationId xmlns:p14="http://schemas.microsoft.com/office/powerpoint/2010/main" val="168141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9F81D-5166-43FA-8D5E-96B765BAE5BA}" type="slidenum">
              <a:rPr lang="en-GB" smtClean="0"/>
              <a:t>5</a:t>
            </a:fld>
            <a:endParaRPr lang="en-GB"/>
          </a:p>
        </p:txBody>
      </p:sp>
    </p:spTree>
    <p:extLst>
      <p:ext uri="{BB962C8B-B14F-4D97-AF65-F5344CB8AC3E}">
        <p14:creationId xmlns:p14="http://schemas.microsoft.com/office/powerpoint/2010/main" val="211848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9F81D-5166-43FA-8D5E-96B765BAE5BA}" type="slidenum">
              <a:rPr lang="en-GB" smtClean="0"/>
              <a:t>6</a:t>
            </a:fld>
            <a:endParaRPr lang="en-GB"/>
          </a:p>
        </p:txBody>
      </p:sp>
    </p:spTree>
    <p:extLst>
      <p:ext uri="{BB962C8B-B14F-4D97-AF65-F5344CB8AC3E}">
        <p14:creationId xmlns:p14="http://schemas.microsoft.com/office/powerpoint/2010/main" val="207729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9F81D-5166-43FA-8D5E-96B765BAE5BA}" type="slidenum">
              <a:rPr lang="en-GB" smtClean="0"/>
              <a:t>7</a:t>
            </a:fld>
            <a:endParaRPr lang="en-GB"/>
          </a:p>
        </p:txBody>
      </p:sp>
    </p:spTree>
    <p:extLst>
      <p:ext uri="{BB962C8B-B14F-4D97-AF65-F5344CB8AC3E}">
        <p14:creationId xmlns:p14="http://schemas.microsoft.com/office/powerpoint/2010/main" val="240925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9F81D-5166-43FA-8D5E-96B765BAE5BA}" type="slidenum">
              <a:rPr lang="en-GB" smtClean="0"/>
              <a:t>8</a:t>
            </a:fld>
            <a:endParaRPr lang="en-GB"/>
          </a:p>
        </p:txBody>
      </p:sp>
    </p:spTree>
    <p:extLst>
      <p:ext uri="{BB962C8B-B14F-4D97-AF65-F5344CB8AC3E}">
        <p14:creationId xmlns:p14="http://schemas.microsoft.com/office/powerpoint/2010/main" val="330930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9F81D-5166-43FA-8D5E-96B765BAE5BA}" type="slidenum">
              <a:rPr lang="en-GB" smtClean="0"/>
              <a:t>9</a:t>
            </a:fld>
            <a:endParaRPr lang="en-GB"/>
          </a:p>
        </p:txBody>
      </p:sp>
    </p:spTree>
    <p:extLst>
      <p:ext uri="{BB962C8B-B14F-4D97-AF65-F5344CB8AC3E}">
        <p14:creationId xmlns:p14="http://schemas.microsoft.com/office/powerpoint/2010/main" val="44512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1509-1C3B-401A-AA1D-87AA696DA3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988DA-D3C8-49E9-B86A-6223C769F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952809-2DDC-4A68-9AD8-7500A37E7D66}"/>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5" name="Footer Placeholder 4">
            <a:extLst>
              <a:ext uri="{FF2B5EF4-FFF2-40B4-BE49-F238E27FC236}">
                <a16:creationId xmlns:a16="http://schemas.microsoft.com/office/drawing/2014/main" id="{F59A0F8F-F05B-4CD6-AB6C-720260536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B9164-4CD1-4363-8E79-A39685FE457D}"/>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140890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BF6D-A75D-4453-AF22-C4EB2DDA10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9B7353-630C-4492-AC25-1E739EB99E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3E6034-2E58-4C65-929E-9CA74E336986}"/>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5" name="Footer Placeholder 4">
            <a:extLst>
              <a:ext uri="{FF2B5EF4-FFF2-40B4-BE49-F238E27FC236}">
                <a16:creationId xmlns:a16="http://schemas.microsoft.com/office/drawing/2014/main" id="{2F06DD21-BB76-4E57-90EE-6E21A9F02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BB0BD-3618-45C7-A4B8-86AD0610844A}"/>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252460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537F17-B5C7-4667-A875-3DF28799C6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8337E4-56C8-4816-96D4-8D542141F3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ECC8B0-90B6-4580-80F4-59589BE0F95C}"/>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5" name="Footer Placeholder 4">
            <a:extLst>
              <a:ext uri="{FF2B5EF4-FFF2-40B4-BE49-F238E27FC236}">
                <a16:creationId xmlns:a16="http://schemas.microsoft.com/office/drawing/2014/main" id="{762C9443-6115-45D9-A3B6-3FCF4ED33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35F6C-A564-45D1-A922-BCBB0703C134}"/>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28899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1AD0-E72A-47A3-A012-820959E801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ABF936-D4D4-420F-A148-DF7412FC9D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96FD34-3736-4631-9361-3D4A4935BB53}"/>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5" name="Footer Placeholder 4">
            <a:extLst>
              <a:ext uri="{FF2B5EF4-FFF2-40B4-BE49-F238E27FC236}">
                <a16:creationId xmlns:a16="http://schemas.microsoft.com/office/drawing/2014/main" id="{1FFBE361-835C-41D1-8FDB-5E0026DAA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EEEE9-BC58-4FCC-A592-43EB32446AAC}"/>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420721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D6B0-3690-42F9-A46E-52806FDA2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76955B-FB1C-4362-81A0-955B3204F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C19028-6595-4C6C-96CD-6CDDF8F1FB68}"/>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5" name="Footer Placeholder 4">
            <a:extLst>
              <a:ext uri="{FF2B5EF4-FFF2-40B4-BE49-F238E27FC236}">
                <a16:creationId xmlns:a16="http://schemas.microsoft.com/office/drawing/2014/main" id="{B06923B6-80B5-4455-88C9-F51FB54FA8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A3E8CC-ACAF-434D-9E23-EEDE53EBB950}"/>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366308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A6D8-133C-4E40-88A5-1D542EA989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3B3E4C-F018-44A9-9AEB-A7486110C9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9ABDDC-8689-4397-8E9F-CECF6ABD41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53A044-DB18-4150-A254-96A42EBEDFF5}"/>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6" name="Footer Placeholder 5">
            <a:extLst>
              <a:ext uri="{FF2B5EF4-FFF2-40B4-BE49-F238E27FC236}">
                <a16:creationId xmlns:a16="http://schemas.microsoft.com/office/drawing/2014/main" id="{2B3C1A16-12C2-4628-8488-74FBCE6FA2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59695-AF7B-4C57-8DCC-2A1FFEE18146}"/>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279364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01F7-6FDA-407B-88DB-173F64CC32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AB3085-816E-4FA7-991B-13D52E82E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03547E-F1E7-4DCF-A1D4-96FAB6993E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8D1331-BCEF-40B2-B0DA-D59D9585A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330304-8D67-4B88-81ED-C2BE7E138F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145DDD-E66A-4E2A-A393-8234EA48C327}"/>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8" name="Footer Placeholder 7">
            <a:extLst>
              <a:ext uri="{FF2B5EF4-FFF2-40B4-BE49-F238E27FC236}">
                <a16:creationId xmlns:a16="http://schemas.microsoft.com/office/drawing/2014/main" id="{08BA8B51-6E00-4FC5-9089-61478AC265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678ED-5D6C-410C-BCDD-75E798E3B2EE}"/>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338493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9D98-4ED2-422F-A0EA-F5940A9287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ED93C2-BD7D-4F87-A01A-69D90CC388A7}"/>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4" name="Footer Placeholder 3">
            <a:extLst>
              <a:ext uri="{FF2B5EF4-FFF2-40B4-BE49-F238E27FC236}">
                <a16:creationId xmlns:a16="http://schemas.microsoft.com/office/drawing/2014/main" id="{329F97B1-93A4-442A-BFC2-BC1377D2A8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3F5EB5-65C4-4D9A-A55F-CA9E33A9E48D}"/>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90984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73501-3526-4132-A04B-5E7B1401DDC0}"/>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3" name="Footer Placeholder 2">
            <a:extLst>
              <a:ext uri="{FF2B5EF4-FFF2-40B4-BE49-F238E27FC236}">
                <a16:creationId xmlns:a16="http://schemas.microsoft.com/office/drawing/2014/main" id="{F96728C2-3674-40EF-9B0E-2A692205B5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ADBFEE-95DB-4700-994A-40A0064A3EA8}"/>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348159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FD30-B2FD-460F-A3EA-6EFC2C71E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0F319-ECB2-4BBE-8A6E-F4B0367E8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A1BF93-C099-47DB-A143-90DB03D6A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F599FA-3F43-4F32-BDF3-3D35F0B264CC}"/>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6" name="Footer Placeholder 5">
            <a:extLst>
              <a:ext uri="{FF2B5EF4-FFF2-40B4-BE49-F238E27FC236}">
                <a16:creationId xmlns:a16="http://schemas.microsoft.com/office/drawing/2014/main" id="{B75D9164-9E71-400B-AA4D-19E53D5C58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78AE2-97A3-4F00-9FCE-09851FFCB55D}"/>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11969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D8A1-EE97-432A-9D98-586D5428C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7E194D-BA13-4ED9-90B3-DF11AA696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26B926-4E4B-4927-A5B8-9F6885B81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1AFC94-2394-4FDC-82FA-8F681F894F48}"/>
              </a:ext>
            </a:extLst>
          </p:cNvPr>
          <p:cNvSpPr>
            <a:spLocks noGrp="1"/>
          </p:cNvSpPr>
          <p:nvPr>
            <p:ph type="dt" sz="half" idx="10"/>
          </p:nvPr>
        </p:nvSpPr>
        <p:spPr/>
        <p:txBody>
          <a:bodyPr/>
          <a:lstStyle/>
          <a:p>
            <a:fld id="{902210B9-12E7-4A44-84FC-2CEFC690FCBD}" type="datetimeFigureOut">
              <a:rPr lang="en-GB" smtClean="0"/>
              <a:t>31/10/2022</a:t>
            </a:fld>
            <a:endParaRPr lang="en-GB"/>
          </a:p>
        </p:txBody>
      </p:sp>
      <p:sp>
        <p:nvSpPr>
          <p:cNvPr id="6" name="Footer Placeholder 5">
            <a:extLst>
              <a:ext uri="{FF2B5EF4-FFF2-40B4-BE49-F238E27FC236}">
                <a16:creationId xmlns:a16="http://schemas.microsoft.com/office/drawing/2014/main" id="{B852905C-7D66-4934-9DB9-D40C83BB24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FE5BEB-8F80-479A-8AB8-B04A450EF322}"/>
              </a:ext>
            </a:extLst>
          </p:cNvPr>
          <p:cNvSpPr>
            <a:spLocks noGrp="1"/>
          </p:cNvSpPr>
          <p:nvPr>
            <p:ph type="sldNum" sz="quarter" idx="12"/>
          </p:nvPr>
        </p:nvSpPr>
        <p:spPr/>
        <p:txBody>
          <a:bodyPr/>
          <a:lstStyle/>
          <a:p>
            <a:fld id="{9A484620-23D4-43EE-804C-CDF461899BA5}" type="slidenum">
              <a:rPr lang="en-GB" smtClean="0"/>
              <a:t>‹#›</a:t>
            </a:fld>
            <a:endParaRPr lang="en-GB"/>
          </a:p>
        </p:txBody>
      </p:sp>
    </p:spTree>
    <p:extLst>
      <p:ext uri="{BB962C8B-B14F-4D97-AF65-F5344CB8AC3E}">
        <p14:creationId xmlns:p14="http://schemas.microsoft.com/office/powerpoint/2010/main" val="92465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A33541-DBEA-4C8F-9414-30E7DD8CB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223B6E-2F44-4E3B-9F38-51634AEC3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3B54C1-CBAB-4F39-A63F-E833045FB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210B9-12E7-4A44-84FC-2CEFC690FCBD}" type="datetimeFigureOut">
              <a:rPr lang="en-GB" smtClean="0"/>
              <a:t>31/10/2022</a:t>
            </a:fld>
            <a:endParaRPr lang="en-GB"/>
          </a:p>
        </p:txBody>
      </p:sp>
      <p:sp>
        <p:nvSpPr>
          <p:cNvPr id="5" name="Footer Placeholder 4">
            <a:extLst>
              <a:ext uri="{FF2B5EF4-FFF2-40B4-BE49-F238E27FC236}">
                <a16:creationId xmlns:a16="http://schemas.microsoft.com/office/drawing/2014/main" id="{9C4D8442-8056-4A0C-BEB8-B8D8097DA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F143B3-C536-41A9-988C-20272B47C7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84620-23D4-43EE-804C-CDF461899BA5}" type="slidenum">
              <a:rPr lang="en-GB" smtClean="0"/>
              <a:t>‹#›</a:t>
            </a:fld>
            <a:endParaRPr lang="en-GB"/>
          </a:p>
        </p:txBody>
      </p:sp>
    </p:spTree>
    <p:extLst>
      <p:ext uri="{BB962C8B-B14F-4D97-AF65-F5344CB8AC3E}">
        <p14:creationId xmlns:p14="http://schemas.microsoft.com/office/powerpoint/2010/main" val="416984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2760-0B85-4BDF-B511-E990E6F547B1}"/>
              </a:ext>
            </a:extLst>
          </p:cNvPr>
          <p:cNvSpPr>
            <a:spLocks noGrp="1"/>
          </p:cNvSpPr>
          <p:nvPr>
            <p:ph type="ctrTitle"/>
          </p:nvPr>
        </p:nvSpPr>
        <p:spPr>
          <a:xfrm>
            <a:off x="0" y="4311403"/>
            <a:ext cx="12192000" cy="2387600"/>
          </a:xfrm>
        </p:spPr>
        <p:txBody>
          <a:bodyPr>
            <a:normAutofit/>
          </a:bodyPr>
          <a:lstStyle/>
          <a:p>
            <a:br>
              <a:rPr lang="en-GB" dirty="0">
                <a:latin typeface="+mn-lt"/>
              </a:rPr>
            </a:br>
            <a:endParaRPr lang="en-GB" dirty="0">
              <a:latin typeface="+mn-lt"/>
            </a:endParaRPr>
          </a:p>
        </p:txBody>
      </p:sp>
      <p:pic>
        <p:nvPicPr>
          <p:cNvPr id="6" name="Picture 5">
            <a:extLst>
              <a:ext uri="{FF2B5EF4-FFF2-40B4-BE49-F238E27FC236}">
                <a16:creationId xmlns:a16="http://schemas.microsoft.com/office/drawing/2014/main" id="{3F66FF8A-5B95-4259-BC47-00277EA3932C}"/>
              </a:ext>
            </a:extLst>
          </p:cNvPr>
          <p:cNvPicPr>
            <a:picLocks noChangeAspect="1"/>
          </p:cNvPicPr>
          <p:nvPr/>
        </p:nvPicPr>
        <p:blipFill rotWithShape="1">
          <a:blip r:embed="rId2">
            <a:extLst>
              <a:ext uri="{28A0092B-C50C-407E-A947-70E740481C1C}">
                <a14:useLocalDpi xmlns:a14="http://schemas.microsoft.com/office/drawing/2010/main" val="0"/>
              </a:ext>
            </a:extLst>
          </a:blip>
          <a:srcRect t="35153" b="26418"/>
          <a:stretch/>
        </p:blipFill>
        <p:spPr>
          <a:xfrm>
            <a:off x="10146168" y="6014662"/>
            <a:ext cx="1780785" cy="684341"/>
          </a:xfrm>
          <a:prstGeom prst="rect">
            <a:avLst/>
          </a:prstGeom>
        </p:spPr>
      </p:pic>
      <p:sp>
        <p:nvSpPr>
          <p:cNvPr id="3" name="TextBox 2">
            <a:extLst>
              <a:ext uri="{FF2B5EF4-FFF2-40B4-BE49-F238E27FC236}">
                <a16:creationId xmlns:a16="http://schemas.microsoft.com/office/drawing/2014/main" id="{0DD4DF2F-8500-49B7-AE5E-6939BFAD3459}"/>
              </a:ext>
            </a:extLst>
          </p:cNvPr>
          <p:cNvSpPr txBox="1"/>
          <p:nvPr/>
        </p:nvSpPr>
        <p:spPr>
          <a:xfrm>
            <a:off x="0" y="4701661"/>
            <a:ext cx="12192000"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Deirdre Maguire</a:t>
            </a:r>
          </a:p>
          <a:p>
            <a:pPr algn="ctr"/>
            <a:r>
              <a:rPr lang="en-GB" dirty="0">
                <a:latin typeface="Arial" panose="020B0604020202020204" pitchFamily="34" charset="0"/>
                <a:cs typeface="Arial" panose="020B0604020202020204" pitchFamily="34" charset="0"/>
              </a:rPr>
              <a:t>Community Development Officer</a:t>
            </a:r>
          </a:p>
          <a:p>
            <a:pPr algn="ctr"/>
            <a:r>
              <a:rPr lang="en-GB" dirty="0">
                <a:latin typeface="Arial" panose="020B0604020202020204" pitchFamily="34" charset="0"/>
                <a:cs typeface="Arial" panose="020B0604020202020204" pitchFamily="34" charset="0"/>
              </a:rPr>
              <a:t>1st November 2022</a:t>
            </a:r>
          </a:p>
          <a:p>
            <a:pPr algn="ctr"/>
            <a:r>
              <a:rPr lang="en-GB" dirty="0">
                <a:latin typeface="Arial" panose="020B0604020202020204" pitchFamily="34" charset="0"/>
                <a:cs typeface="Arial" panose="020B0604020202020204" pitchFamily="34" charset="0"/>
              </a:rPr>
              <a:t>Thinking outside the Tick Box</a:t>
            </a:r>
            <a:endParaRPr lang="en-GB" dirty="0">
              <a:solidFill>
                <a:srgbClr val="000000"/>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1F9B0DB-10FA-4907-83FA-8C34C42F6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46" y="541374"/>
            <a:ext cx="10406908" cy="4160287"/>
          </a:xfrm>
          <a:prstGeom prst="rect">
            <a:avLst/>
          </a:prstGeom>
        </p:spPr>
      </p:pic>
      <p:sp>
        <p:nvSpPr>
          <p:cNvPr id="11" name="TextBox 10">
            <a:extLst>
              <a:ext uri="{FF2B5EF4-FFF2-40B4-BE49-F238E27FC236}">
                <a16:creationId xmlns:a16="http://schemas.microsoft.com/office/drawing/2014/main" id="{9E3DCCC2-99E7-4AEB-92D4-30E30B344D10}"/>
              </a:ext>
            </a:extLst>
          </p:cNvPr>
          <p:cNvSpPr txBox="1"/>
          <p:nvPr/>
        </p:nvSpPr>
        <p:spPr>
          <a:xfrm>
            <a:off x="259235" y="6304327"/>
            <a:ext cx="6096000"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Registered Charity: </a:t>
            </a:r>
            <a:r>
              <a:rPr lang="en-GB" sz="1200" b="0" i="0" dirty="0">
                <a:solidFill>
                  <a:srgbClr val="092B2D"/>
                </a:solidFill>
                <a:effectLst/>
                <a:latin typeface="Arial" panose="020B0604020202020204" pitchFamily="34" charset="0"/>
                <a:cs typeface="Arial" panose="020B0604020202020204" pitchFamily="34" charset="0"/>
              </a:rPr>
              <a:t>1149181</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26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stract red arrow overlap black white Royalty Free Vector">
            <a:extLst>
              <a:ext uri="{FF2B5EF4-FFF2-40B4-BE49-F238E27FC236}">
                <a16:creationId xmlns:a16="http://schemas.microsoft.com/office/drawing/2014/main" id="{8A6C9F94-FFB2-47AD-8E7E-103E340337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52" t="21029" r="15486" b="10648"/>
          <a:stretch/>
        </p:blipFill>
        <p:spPr bwMode="auto">
          <a:xfrm rot="10800000">
            <a:off x="8301386" y="-1"/>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6A47127-FF3F-44AE-A1B7-472F50953156}"/>
              </a:ext>
            </a:extLst>
          </p:cNvPr>
          <p:cNvSpPr/>
          <p:nvPr/>
        </p:nvSpPr>
        <p:spPr>
          <a:xfrm>
            <a:off x="3903666" y="135929"/>
            <a:ext cx="3869896" cy="830997"/>
          </a:xfrm>
          <a:prstGeom prst="rect">
            <a:avLst/>
          </a:prstGeom>
          <a:noFill/>
        </p:spPr>
        <p:txBody>
          <a:bodyPr wrap="square" lIns="91440" tIns="45720" rIns="91440" bIns="45720">
            <a:spAutoFit/>
          </a:bodyPr>
          <a:lstStyle/>
          <a:p>
            <a:pPr algn="ctr"/>
            <a:r>
              <a:rPr lang="en-US" sz="4800" b="0" cap="none" spc="0" dirty="0">
                <a:ln w="0"/>
                <a:solidFill>
                  <a:schemeClr val="tx1"/>
                </a:solidFill>
                <a:latin typeface="Arial" panose="020B0604020202020204" pitchFamily="34" charset="0"/>
                <a:cs typeface="Arial" panose="020B0604020202020204" pitchFamily="34" charset="0"/>
              </a:rPr>
              <a:t>Follow us @</a:t>
            </a:r>
          </a:p>
        </p:txBody>
      </p:sp>
      <p:pic>
        <p:nvPicPr>
          <p:cNvPr id="11" name="Picture 10">
            <a:extLst>
              <a:ext uri="{FF2B5EF4-FFF2-40B4-BE49-F238E27FC236}">
                <a16:creationId xmlns:a16="http://schemas.microsoft.com/office/drawing/2014/main" id="{A41BF657-48DD-4CD2-92A1-6B6D97E15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743" y="1272364"/>
            <a:ext cx="1156957" cy="1156957"/>
          </a:xfrm>
          <a:prstGeom prst="rect">
            <a:avLst/>
          </a:prstGeom>
        </p:spPr>
      </p:pic>
      <p:sp>
        <p:nvSpPr>
          <p:cNvPr id="14" name="TextBox 13">
            <a:extLst>
              <a:ext uri="{FF2B5EF4-FFF2-40B4-BE49-F238E27FC236}">
                <a16:creationId xmlns:a16="http://schemas.microsoft.com/office/drawing/2014/main" id="{DA67FDE1-CEA9-464A-9524-32280EC88AAC}"/>
              </a:ext>
            </a:extLst>
          </p:cNvPr>
          <p:cNvSpPr txBox="1"/>
          <p:nvPr/>
        </p:nvSpPr>
        <p:spPr>
          <a:xfrm>
            <a:off x="7901008" y="2982897"/>
            <a:ext cx="2058577" cy="523220"/>
          </a:xfrm>
          <a:prstGeom prst="rect">
            <a:avLst/>
          </a:prstGeom>
          <a:noFill/>
        </p:spPr>
        <p:txBody>
          <a:bodyPr wrap="none" rtlCol="0">
            <a:spAutoFit/>
          </a:bodyPr>
          <a:lstStyle/>
          <a:p>
            <a:r>
              <a:rPr lang="en-GB" sz="2800" dirty="0"/>
              <a:t>Zebra Access</a:t>
            </a:r>
          </a:p>
        </p:txBody>
      </p:sp>
      <p:sp>
        <p:nvSpPr>
          <p:cNvPr id="15" name="TextBox 14">
            <a:extLst>
              <a:ext uri="{FF2B5EF4-FFF2-40B4-BE49-F238E27FC236}">
                <a16:creationId xmlns:a16="http://schemas.microsoft.com/office/drawing/2014/main" id="{12F07922-E45F-4FF9-89F7-027C9229DBC2}"/>
              </a:ext>
            </a:extLst>
          </p:cNvPr>
          <p:cNvSpPr txBox="1"/>
          <p:nvPr/>
        </p:nvSpPr>
        <p:spPr>
          <a:xfrm>
            <a:off x="2258723" y="3001483"/>
            <a:ext cx="1976823" cy="523220"/>
          </a:xfrm>
          <a:prstGeom prst="rect">
            <a:avLst/>
          </a:prstGeom>
          <a:noFill/>
        </p:spPr>
        <p:txBody>
          <a:bodyPr wrap="none" rtlCol="0">
            <a:spAutoFit/>
          </a:bodyPr>
          <a:lstStyle/>
          <a:p>
            <a:r>
              <a:rPr lang="en-GB" sz="2800" dirty="0" err="1"/>
              <a:t>ZebraAccess</a:t>
            </a:r>
            <a:endParaRPr lang="en-GB" sz="2800" dirty="0"/>
          </a:p>
        </p:txBody>
      </p:sp>
      <p:sp>
        <p:nvSpPr>
          <p:cNvPr id="16" name="TextBox 15">
            <a:extLst>
              <a:ext uri="{FF2B5EF4-FFF2-40B4-BE49-F238E27FC236}">
                <a16:creationId xmlns:a16="http://schemas.microsoft.com/office/drawing/2014/main" id="{48CBEA23-FEDC-48E1-8475-8DC4F2C4C116}"/>
              </a:ext>
            </a:extLst>
          </p:cNvPr>
          <p:cNvSpPr txBox="1"/>
          <p:nvPr/>
        </p:nvSpPr>
        <p:spPr>
          <a:xfrm>
            <a:off x="7799052" y="1532949"/>
            <a:ext cx="2089611" cy="523220"/>
          </a:xfrm>
          <a:prstGeom prst="rect">
            <a:avLst/>
          </a:prstGeom>
          <a:noFill/>
        </p:spPr>
        <p:txBody>
          <a:bodyPr wrap="none" rtlCol="0">
            <a:spAutoFit/>
          </a:bodyPr>
          <a:lstStyle/>
          <a:p>
            <a:r>
              <a:rPr lang="en-GB" sz="2800" dirty="0" err="1"/>
              <a:t>zebra_access</a:t>
            </a:r>
            <a:endParaRPr lang="en-GB" sz="2800" dirty="0"/>
          </a:p>
        </p:txBody>
      </p:sp>
      <p:sp>
        <p:nvSpPr>
          <p:cNvPr id="17" name="TextBox 16">
            <a:extLst>
              <a:ext uri="{FF2B5EF4-FFF2-40B4-BE49-F238E27FC236}">
                <a16:creationId xmlns:a16="http://schemas.microsoft.com/office/drawing/2014/main" id="{C02F986D-9A3C-4DCA-BCB9-83DA2E5D5F4D}"/>
              </a:ext>
            </a:extLst>
          </p:cNvPr>
          <p:cNvSpPr txBox="1"/>
          <p:nvPr/>
        </p:nvSpPr>
        <p:spPr>
          <a:xfrm>
            <a:off x="2258723" y="1502033"/>
            <a:ext cx="3579891" cy="523220"/>
          </a:xfrm>
          <a:prstGeom prst="rect">
            <a:avLst/>
          </a:prstGeom>
          <a:noFill/>
        </p:spPr>
        <p:txBody>
          <a:bodyPr wrap="none" rtlCol="0">
            <a:spAutoFit/>
          </a:bodyPr>
          <a:lstStyle/>
          <a:p>
            <a:r>
              <a:rPr lang="en-GB" sz="2800" dirty="0"/>
              <a:t>www.zebra-access.com</a:t>
            </a:r>
          </a:p>
        </p:txBody>
      </p:sp>
      <p:sp>
        <p:nvSpPr>
          <p:cNvPr id="19" name="TextBox 18">
            <a:extLst>
              <a:ext uri="{FF2B5EF4-FFF2-40B4-BE49-F238E27FC236}">
                <a16:creationId xmlns:a16="http://schemas.microsoft.com/office/drawing/2014/main" id="{A0256E0F-6F89-4DCC-9E97-192D13CD2CFE}"/>
              </a:ext>
            </a:extLst>
          </p:cNvPr>
          <p:cNvSpPr txBox="1"/>
          <p:nvPr/>
        </p:nvSpPr>
        <p:spPr>
          <a:xfrm>
            <a:off x="7799052" y="4866674"/>
            <a:ext cx="4114396" cy="523220"/>
          </a:xfrm>
          <a:prstGeom prst="rect">
            <a:avLst/>
          </a:prstGeom>
          <a:noFill/>
        </p:spPr>
        <p:txBody>
          <a:bodyPr wrap="none" rtlCol="0">
            <a:spAutoFit/>
          </a:bodyPr>
          <a:lstStyle/>
          <a:p>
            <a:r>
              <a:rPr lang="en-GB" sz="2800" dirty="0" err="1"/>
              <a:t>deirdre@zebra-access.com</a:t>
            </a:r>
            <a:endParaRPr lang="en-GB" sz="2800" dirty="0"/>
          </a:p>
        </p:txBody>
      </p:sp>
      <p:sp>
        <p:nvSpPr>
          <p:cNvPr id="20" name="TextBox 19">
            <a:extLst>
              <a:ext uri="{FF2B5EF4-FFF2-40B4-BE49-F238E27FC236}">
                <a16:creationId xmlns:a16="http://schemas.microsoft.com/office/drawing/2014/main" id="{ECD75433-880B-4889-A4F7-CBFBDE2FBC8A}"/>
              </a:ext>
            </a:extLst>
          </p:cNvPr>
          <p:cNvSpPr txBox="1"/>
          <p:nvPr/>
        </p:nvSpPr>
        <p:spPr>
          <a:xfrm>
            <a:off x="2420494" y="5037407"/>
            <a:ext cx="2662872" cy="523220"/>
          </a:xfrm>
          <a:prstGeom prst="rect">
            <a:avLst/>
          </a:prstGeom>
          <a:noFill/>
        </p:spPr>
        <p:txBody>
          <a:bodyPr wrap="square">
            <a:spAutoFit/>
          </a:bodyPr>
          <a:lstStyle/>
          <a:p>
            <a:r>
              <a:rPr lang="en-GB" sz="2800" dirty="0"/>
              <a:t>Zebra Access</a:t>
            </a:r>
          </a:p>
        </p:txBody>
      </p:sp>
      <p:pic>
        <p:nvPicPr>
          <p:cNvPr id="7" name="Picture 6">
            <a:extLst>
              <a:ext uri="{FF2B5EF4-FFF2-40B4-BE49-F238E27FC236}">
                <a16:creationId xmlns:a16="http://schemas.microsoft.com/office/drawing/2014/main" id="{1F1B87F4-1AFA-4303-B5A9-1B186E295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143" y="5702969"/>
            <a:ext cx="2258499" cy="902862"/>
          </a:xfrm>
          <a:prstGeom prst="rect">
            <a:avLst/>
          </a:prstGeom>
        </p:spPr>
      </p:pic>
      <p:pic>
        <p:nvPicPr>
          <p:cNvPr id="10" name="Picture 9" descr="A red and white logo&#10;&#10;Description automatically generated with medium confidence">
            <a:extLst>
              <a:ext uri="{FF2B5EF4-FFF2-40B4-BE49-F238E27FC236}">
                <a16:creationId xmlns:a16="http://schemas.microsoft.com/office/drawing/2014/main" id="{7CCE086F-BC5F-28E8-DADB-C14DA27441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333" y="1088416"/>
            <a:ext cx="1350454" cy="1350454"/>
          </a:xfrm>
          <a:prstGeom prst="rect">
            <a:avLst/>
          </a:prstGeom>
        </p:spPr>
      </p:pic>
      <p:pic>
        <p:nvPicPr>
          <p:cNvPr id="18" name="Picture 17" descr="Icon&#10;&#10;Description automatically generated">
            <a:extLst>
              <a:ext uri="{FF2B5EF4-FFF2-40B4-BE49-F238E27FC236}">
                <a16:creationId xmlns:a16="http://schemas.microsoft.com/office/drawing/2014/main" id="{E24DA166-65C4-AB04-A1B8-7B39E4409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333" y="2697471"/>
            <a:ext cx="1350455" cy="1350455"/>
          </a:xfrm>
          <a:prstGeom prst="rect">
            <a:avLst/>
          </a:prstGeom>
        </p:spPr>
      </p:pic>
      <p:pic>
        <p:nvPicPr>
          <p:cNvPr id="22" name="Picture 21" descr="Icon&#10;&#10;Description automatically generated">
            <a:extLst>
              <a:ext uri="{FF2B5EF4-FFF2-40B4-BE49-F238E27FC236}">
                <a16:creationId xmlns:a16="http://schemas.microsoft.com/office/drawing/2014/main" id="{FD2E1677-A25D-52AA-C19A-63E8030CC1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3197" y="2734759"/>
            <a:ext cx="1269526" cy="1269526"/>
          </a:xfrm>
          <a:prstGeom prst="rect">
            <a:avLst/>
          </a:prstGeom>
        </p:spPr>
      </p:pic>
      <p:pic>
        <p:nvPicPr>
          <p:cNvPr id="24" name="Picture 23" descr="Icon&#10;&#10;Description automatically generated">
            <a:extLst>
              <a:ext uri="{FF2B5EF4-FFF2-40B4-BE49-F238E27FC236}">
                <a16:creationId xmlns:a16="http://schemas.microsoft.com/office/drawing/2014/main" id="{EDEB6D9E-966F-01B1-C7F9-F7090EFBF0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793" y="4500933"/>
            <a:ext cx="1523992" cy="1523992"/>
          </a:xfrm>
          <a:prstGeom prst="rect">
            <a:avLst/>
          </a:prstGeom>
        </p:spPr>
      </p:pic>
      <p:pic>
        <p:nvPicPr>
          <p:cNvPr id="26" name="Picture 25" descr="A picture containing text, sign&#10;&#10;Description automatically generated">
            <a:extLst>
              <a:ext uri="{FF2B5EF4-FFF2-40B4-BE49-F238E27FC236}">
                <a16:creationId xmlns:a16="http://schemas.microsoft.com/office/drawing/2014/main" id="{2C1631B0-B95C-9141-5995-0B7D4174F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6078" y="4500933"/>
            <a:ext cx="1523992" cy="1523992"/>
          </a:xfrm>
          <a:prstGeom prst="rect">
            <a:avLst/>
          </a:prstGeom>
        </p:spPr>
      </p:pic>
    </p:spTree>
    <p:extLst>
      <p:ext uri="{BB962C8B-B14F-4D97-AF65-F5344CB8AC3E}">
        <p14:creationId xmlns:p14="http://schemas.microsoft.com/office/powerpoint/2010/main" val="206194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2760-0B85-4BDF-B511-E990E6F547B1}"/>
              </a:ext>
            </a:extLst>
          </p:cNvPr>
          <p:cNvSpPr>
            <a:spLocks noGrp="1"/>
          </p:cNvSpPr>
          <p:nvPr>
            <p:ph type="ctrTitle"/>
          </p:nvPr>
        </p:nvSpPr>
        <p:spPr>
          <a:xfrm>
            <a:off x="0" y="4311403"/>
            <a:ext cx="12192000" cy="2387600"/>
          </a:xfrm>
        </p:spPr>
        <p:txBody>
          <a:bodyPr>
            <a:normAutofit/>
          </a:bodyPr>
          <a:lstStyle/>
          <a:p>
            <a:br>
              <a:rPr lang="en-GB" dirty="0">
                <a:latin typeface="+mn-lt"/>
              </a:rPr>
            </a:br>
            <a:endParaRPr lang="en-GB" dirty="0">
              <a:latin typeface="+mn-lt"/>
            </a:endParaRPr>
          </a:p>
        </p:txBody>
      </p:sp>
      <p:pic>
        <p:nvPicPr>
          <p:cNvPr id="6" name="Picture 5">
            <a:extLst>
              <a:ext uri="{FF2B5EF4-FFF2-40B4-BE49-F238E27FC236}">
                <a16:creationId xmlns:a16="http://schemas.microsoft.com/office/drawing/2014/main" id="{3F66FF8A-5B95-4259-BC47-00277EA3932C}"/>
              </a:ext>
            </a:extLst>
          </p:cNvPr>
          <p:cNvPicPr>
            <a:picLocks noChangeAspect="1"/>
          </p:cNvPicPr>
          <p:nvPr/>
        </p:nvPicPr>
        <p:blipFill rotWithShape="1">
          <a:blip r:embed="rId2">
            <a:extLst>
              <a:ext uri="{28A0092B-C50C-407E-A947-70E740481C1C}">
                <a14:useLocalDpi xmlns:a14="http://schemas.microsoft.com/office/drawing/2010/main" val="0"/>
              </a:ext>
            </a:extLst>
          </a:blip>
          <a:srcRect t="35153" b="26418"/>
          <a:stretch/>
        </p:blipFill>
        <p:spPr>
          <a:xfrm>
            <a:off x="10146168" y="6014662"/>
            <a:ext cx="1780785" cy="684341"/>
          </a:xfrm>
          <a:prstGeom prst="rect">
            <a:avLst/>
          </a:prstGeom>
        </p:spPr>
      </p:pic>
      <p:sp>
        <p:nvSpPr>
          <p:cNvPr id="3" name="TextBox 2">
            <a:extLst>
              <a:ext uri="{FF2B5EF4-FFF2-40B4-BE49-F238E27FC236}">
                <a16:creationId xmlns:a16="http://schemas.microsoft.com/office/drawing/2014/main" id="{0DD4DF2F-8500-49B7-AE5E-6939BFAD3459}"/>
              </a:ext>
            </a:extLst>
          </p:cNvPr>
          <p:cNvSpPr txBox="1"/>
          <p:nvPr/>
        </p:nvSpPr>
        <p:spPr>
          <a:xfrm>
            <a:off x="-1" y="4938072"/>
            <a:ext cx="12192000"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www.zebra-access.com</a:t>
            </a:r>
          </a:p>
        </p:txBody>
      </p:sp>
      <p:pic>
        <p:nvPicPr>
          <p:cNvPr id="8" name="Picture 7">
            <a:extLst>
              <a:ext uri="{FF2B5EF4-FFF2-40B4-BE49-F238E27FC236}">
                <a16:creationId xmlns:a16="http://schemas.microsoft.com/office/drawing/2014/main" id="{5A717C8E-4C82-428D-AF30-82DDF3C7F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951" y="914401"/>
            <a:ext cx="9634609" cy="3851551"/>
          </a:xfrm>
          <a:prstGeom prst="rect">
            <a:avLst/>
          </a:prstGeom>
        </p:spPr>
      </p:pic>
    </p:spTree>
    <p:extLst>
      <p:ext uri="{BB962C8B-B14F-4D97-AF65-F5344CB8AC3E}">
        <p14:creationId xmlns:p14="http://schemas.microsoft.com/office/powerpoint/2010/main" val="122956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red arrow overlap black white Royalty Free Vector">
            <a:extLst>
              <a:ext uri="{FF2B5EF4-FFF2-40B4-BE49-F238E27FC236}">
                <a16:creationId xmlns:a16="http://schemas.microsoft.com/office/drawing/2014/main" id="{222A2CF8-6DC3-3BA0-460E-21F9BBF45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2" t="21029" r="15486" b="10648"/>
          <a:stretch/>
        </p:blipFill>
        <p:spPr bwMode="auto">
          <a:xfrm rot="10800000">
            <a:off x="8310956" y="-1"/>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a:xfrm>
            <a:off x="838200" y="176249"/>
            <a:ext cx="10515600" cy="1325563"/>
          </a:xfrm>
        </p:spPr>
        <p:txBody>
          <a:bodyPr/>
          <a:lstStyle/>
          <a:p>
            <a:pPr algn="ctr"/>
            <a:r>
              <a:rPr lang="en-GB" dirty="0">
                <a:latin typeface="Arial" panose="020B0604020202020204" pitchFamily="34" charset="0"/>
                <a:cs typeface="Arial" panose="020B0604020202020204" pitchFamily="34" charset="0"/>
              </a:rPr>
              <a:t>Zebra Access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0D7CA-7B01-3BFE-E934-5E825439AF57}"/>
              </a:ext>
            </a:extLst>
          </p:cNvPr>
          <p:cNvSpPr>
            <a:spLocks noGrp="1"/>
          </p:cNvSpPr>
          <p:nvPr>
            <p:ph idx="1"/>
          </p:nvPr>
        </p:nvSpPr>
        <p:spPr>
          <a:xfrm>
            <a:off x="685800" y="1370352"/>
            <a:ext cx="10515600" cy="4482764"/>
          </a:xfrm>
        </p:spPr>
        <p:txBody>
          <a:bodyPr>
            <a:normAutofit fontScale="77500" lnSpcReduction="20000"/>
          </a:bodyPr>
          <a:lstStyle/>
          <a:p>
            <a:pPr marL="0" indent="0">
              <a:lnSpc>
                <a:spcPct val="120000"/>
              </a:lnSpc>
              <a:buNone/>
            </a:pPr>
            <a:r>
              <a:rPr lang="en-GB" dirty="0"/>
              <a:t>Zebra Access CIO is a Deaf- led charity based in Wolverhampton covering the Black Country and surrounding areas. </a:t>
            </a:r>
          </a:p>
          <a:p>
            <a:pPr marL="0" indent="0">
              <a:lnSpc>
                <a:spcPct val="120000"/>
              </a:lnSpc>
              <a:buNone/>
            </a:pPr>
            <a:r>
              <a:rPr lang="en-GB" dirty="0"/>
              <a:t>We provide services and support to Deaf, Deaf Blind and Hard of Hearing people with thanks to The National Lottery Community Fund. Services includes Employment Services, English/Maths tutorials, Advocacy, Community Development, BSL/Deaf Awareness, drop-in sessions dealing with a range of queries, complaints, form filling, and many more. </a:t>
            </a:r>
          </a:p>
          <a:p>
            <a:pPr marL="0" indent="0">
              <a:lnSpc>
                <a:spcPct val="120000"/>
              </a:lnSpc>
              <a:buNone/>
            </a:pPr>
            <a:r>
              <a:rPr lang="en-GB" dirty="0"/>
              <a:t>We aim to provide Deaf role models, enabling Deaf, Deaf Blind and Hard of Hearing people to have self belief and confidence to achieve their aspirations by breaking down barriers. We provide services to support Deaf, Deaf Blind and Hard of Hearing individuals along with a variety of events, clubs and activities. We also deliver Deaf Awareness and BSL training to organisations and individuals who work with Deaf, Deaf Blind and Hard of Hearing communities and individuals.</a:t>
            </a:r>
            <a:endParaRPr lang="en-GB" sz="24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843" y="5721656"/>
            <a:ext cx="2258499" cy="902862"/>
          </a:xfrm>
          <a:prstGeom prst="rect">
            <a:avLst/>
          </a:prstGeom>
        </p:spPr>
      </p:pic>
    </p:spTree>
    <p:extLst>
      <p:ext uri="{BB962C8B-B14F-4D97-AF65-F5344CB8AC3E}">
        <p14:creationId xmlns:p14="http://schemas.microsoft.com/office/powerpoint/2010/main" val="34326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red arrow overlap black white Royalty Free Vector">
            <a:extLst>
              <a:ext uri="{FF2B5EF4-FFF2-40B4-BE49-F238E27FC236}">
                <a16:creationId xmlns:a16="http://schemas.microsoft.com/office/drawing/2014/main" id="{222A2CF8-6DC3-3BA0-460E-21F9BBF45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2" t="21029" r="15486" b="10648"/>
          <a:stretch/>
        </p:blipFill>
        <p:spPr bwMode="auto">
          <a:xfrm rot="10800000">
            <a:off x="8310956" y="0"/>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a:xfrm>
            <a:off x="838200" y="176249"/>
            <a:ext cx="10515600" cy="1325563"/>
          </a:xfrm>
        </p:spPr>
        <p:txBody>
          <a:bodyPr/>
          <a:lstStyle/>
          <a:p>
            <a:pPr algn="ctr"/>
            <a:r>
              <a:rPr lang="en-GB" dirty="0">
                <a:latin typeface="Arial" panose="020B0604020202020204" pitchFamily="34" charset="0"/>
                <a:cs typeface="Arial" panose="020B0604020202020204" pitchFamily="34" charset="0"/>
              </a:rPr>
              <a:t>Zebra Access Services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0D7CA-7B01-3BFE-E934-5E825439AF57}"/>
              </a:ext>
            </a:extLst>
          </p:cNvPr>
          <p:cNvSpPr>
            <a:spLocks noGrp="1"/>
          </p:cNvSpPr>
          <p:nvPr>
            <p:ph idx="1"/>
          </p:nvPr>
        </p:nvSpPr>
        <p:spPr>
          <a:xfrm>
            <a:off x="685800" y="1370352"/>
            <a:ext cx="10515600" cy="4482764"/>
          </a:xfrm>
        </p:spPr>
        <p:txBody>
          <a:bodyPr>
            <a:normAutofit fontScale="85000" lnSpcReduction="20000"/>
          </a:bodyPr>
          <a:lstStyle/>
          <a:p>
            <a:r>
              <a:rPr lang="en-US" sz="2400" dirty="0">
                <a:latin typeface="Arial" panose="020B0604020202020204" pitchFamily="34" charset="0"/>
                <a:cs typeface="Arial" panose="020B0604020202020204" pitchFamily="34" charset="0"/>
              </a:rPr>
              <a:t>Advocacy </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Drop-in sessions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1 to 1 appointments (including home visits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Video call access</a:t>
            </a:r>
          </a:p>
          <a:p>
            <a:r>
              <a:rPr lang="en-US" sz="2400" dirty="0">
                <a:latin typeface="Arial" panose="020B0604020202020204" pitchFamily="34" charset="0"/>
                <a:cs typeface="Arial" panose="020B0604020202020204" pitchFamily="34" charset="0"/>
              </a:rPr>
              <a:t>BSL/Deaf Awareness Training</a:t>
            </a:r>
          </a:p>
          <a:p>
            <a:r>
              <a:rPr lang="en-US" sz="2400" dirty="0">
                <a:latin typeface="Arial" panose="020B0604020202020204" pitchFamily="34" charset="0"/>
                <a:cs typeface="Arial" panose="020B0604020202020204" pitchFamily="34" charset="0"/>
              </a:rPr>
              <a:t>Community Development</a:t>
            </a:r>
          </a:p>
          <a:p>
            <a:r>
              <a:rPr lang="en-US" sz="2400" dirty="0">
                <a:latin typeface="Arial" panose="020B0604020202020204" pitchFamily="34" charset="0"/>
                <a:cs typeface="Arial" panose="020B0604020202020204" pitchFamily="34" charset="0"/>
              </a:rPr>
              <a:t>Well-Being</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Coffee mornings </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Trips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Workshops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1 to 1 support</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Group sessions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Be-friending</a:t>
            </a:r>
            <a:endParaRPr lang="en-US" sz="2000" dirty="0">
              <a:highlight>
                <a:srgbClr val="FFFF00"/>
              </a:highlight>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Employment </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Holistic Employment support (including in work support i.e. ATW)</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English &amp; </a:t>
            </a:r>
            <a:r>
              <a:rPr lang="en-US" sz="2000"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tutorials</a:t>
            </a:r>
          </a:p>
          <a:p>
            <a:endParaRPr lang="en-US"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843" y="5721656"/>
            <a:ext cx="2258499" cy="902862"/>
          </a:xfrm>
          <a:prstGeom prst="rect">
            <a:avLst/>
          </a:prstGeom>
        </p:spPr>
      </p:pic>
    </p:spTree>
    <p:extLst>
      <p:ext uri="{BB962C8B-B14F-4D97-AF65-F5344CB8AC3E}">
        <p14:creationId xmlns:p14="http://schemas.microsoft.com/office/powerpoint/2010/main" val="3243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stract red arrow overlap black white Royalty Free Vector">
            <a:extLst>
              <a:ext uri="{FF2B5EF4-FFF2-40B4-BE49-F238E27FC236}">
                <a16:creationId xmlns:a16="http://schemas.microsoft.com/office/drawing/2014/main" id="{C4B5FC49-045E-0DCC-9AED-BAAD7468F5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52" t="21029" r="15486" b="10648"/>
          <a:stretch/>
        </p:blipFill>
        <p:spPr bwMode="auto">
          <a:xfrm rot="10800000">
            <a:off x="8310956" y="0"/>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a:xfrm>
            <a:off x="838200" y="112955"/>
            <a:ext cx="10515600" cy="923331"/>
          </a:xfrm>
        </p:spPr>
        <p:txBody>
          <a:bodyPr/>
          <a:lstStyle/>
          <a:p>
            <a:pPr algn="ctr"/>
            <a:r>
              <a:rPr lang="en-US" b="1" dirty="0"/>
              <a:t>The Zebra Access team</a:t>
            </a: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143" y="5702969"/>
            <a:ext cx="2258499" cy="902862"/>
          </a:xfrm>
          <a:prstGeom prst="rect">
            <a:avLst/>
          </a:prstGeom>
        </p:spPr>
      </p:pic>
      <p:pic>
        <p:nvPicPr>
          <p:cNvPr id="6" name="Picture 5">
            <a:extLst>
              <a:ext uri="{FF2B5EF4-FFF2-40B4-BE49-F238E27FC236}">
                <a16:creationId xmlns:a16="http://schemas.microsoft.com/office/drawing/2014/main" id="{4C28F346-F50C-8361-0734-0E03241AA28E}"/>
              </a:ext>
            </a:extLst>
          </p:cNvPr>
          <p:cNvPicPr>
            <a:picLocks noChangeAspect="1"/>
          </p:cNvPicPr>
          <p:nvPr/>
        </p:nvPicPr>
        <p:blipFill>
          <a:blip r:embed="rId4"/>
          <a:stretch>
            <a:fillRect/>
          </a:stretch>
        </p:blipFill>
        <p:spPr>
          <a:xfrm>
            <a:off x="838200" y="1325822"/>
            <a:ext cx="1650475" cy="1234800"/>
          </a:xfrm>
          <a:prstGeom prst="rect">
            <a:avLst/>
          </a:prstGeom>
        </p:spPr>
      </p:pic>
      <p:sp>
        <p:nvSpPr>
          <p:cNvPr id="7" name="Rectangle 6">
            <a:extLst>
              <a:ext uri="{FF2B5EF4-FFF2-40B4-BE49-F238E27FC236}">
                <a16:creationId xmlns:a16="http://schemas.microsoft.com/office/drawing/2014/main" id="{EBBAA22E-EF24-3E14-08A5-35928D0A4F65}"/>
              </a:ext>
            </a:extLst>
          </p:cNvPr>
          <p:cNvSpPr/>
          <p:nvPr/>
        </p:nvSpPr>
        <p:spPr>
          <a:xfrm>
            <a:off x="33740" y="2659322"/>
            <a:ext cx="3259394" cy="923330"/>
          </a:xfrm>
          <a:prstGeom prst="rect">
            <a:avLst/>
          </a:prstGeom>
        </p:spPr>
        <p:txBody>
          <a:bodyPr wrap="square">
            <a:spAutoFit/>
          </a:bodyPr>
          <a:lstStyle/>
          <a:p>
            <a:pPr lvl="0" algn="ctr"/>
            <a:r>
              <a:rPr lang="en-GB" dirty="0">
                <a:solidFill>
                  <a:schemeClr val="dk1"/>
                </a:solidFill>
                <a:latin typeface="Arial" panose="020B0604020202020204" pitchFamily="34" charset="0"/>
                <a:ea typeface="Calibri"/>
                <a:cs typeface="Arial" panose="020B0604020202020204" pitchFamily="34" charset="0"/>
                <a:sym typeface="Calibri"/>
              </a:rPr>
              <a:t>Chris Beech</a:t>
            </a:r>
            <a:endParaRPr lang="en-GB" dirty="0">
              <a:latin typeface="Arial" panose="020B0604020202020204" pitchFamily="34" charset="0"/>
              <a:cs typeface="Arial" panose="020B0604020202020204" pitchFamily="34" charset="0"/>
            </a:endParaRPr>
          </a:p>
          <a:p>
            <a:pPr lvl="0" algn="ctr"/>
            <a:r>
              <a:rPr lang="en-GB" dirty="0">
                <a:solidFill>
                  <a:schemeClr val="dk1"/>
                </a:solidFill>
                <a:latin typeface="Arial" panose="020B0604020202020204" pitchFamily="34" charset="0"/>
                <a:ea typeface="Calibri"/>
                <a:cs typeface="Arial" panose="020B0604020202020204" pitchFamily="34" charset="0"/>
                <a:sym typeface="Calibri"/>
              </a:rPr>
              <a:t>Project Development </a:t>
            </a:r>
          </a:p>
          <a:p>
            <a:pPr lvl="0" algn="ctr"/>
            <a:r>
              <a:rPr lang="en-GB" dirty="0">
                <a:solidFill>
                  <a:schemeClr val="dk1"/>
                </a:solidFill>
                <a:latin typeface="Arial" panose="020B0604020202020204" pitchFamily="34" charset="0"/>
                <a:ea typeface="Calibri"/>
                <a:cs typeface="Arial" panose="020B0604020202020204" pitchFamily="34" charset="0"/>
                <a:sym typeface="Calibri"/>
              </a:rPr>
              <a:t>Manager  </a:t>
            </a: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8046668-10DF-41E0-644F-6688EAD7D3E4}"/>
              </a:ext>
            </a:extLst>
          </p:cNvPr>
          <p:cNvPicPr>
            <a:picLocks noChangeAspect="1"/>
          </p:cNvPicPr>
          <p:nvPr/>
        </p:nvPicPr>
        <p:blipFill>
          <a:blip r:embed="rId5"/>
          <a:stretch>
            <a:fillRect/>
          </a:stretch>
        </p:blipFill>
        <p:spPr>
          <a:xfrm>
            <a:off x="3538250" y="1297661"/>
            <a:ext cx="1650475" cy="1234800"/>
          </a:xfrm>
          <a:prstGeom prst="rect">
            <a:avLst/>
          </a:prstGeom>
        </p:spPr>
      </p:pic>
      <p:sp>
        <p:nvSpPr>
          <p:cNvPr id="9" name="Rectangle 8">
            <a:extLst>
              <a:ext uri="{FF2B5EF4-FFF2-40B4-BE49-F238E27FC236}">
                <a16:creationId xmlns:a16="http://schemas.microsoft.com/office/drawing/2014/main" id="{5FFB700D-5767-B4EB-D28D-3A2BAC5585B9}"/>
              </a:ext>
            </a:extLst>
          </p:cNvPr>
          <p:cNvSpPr/>
          <p:nvPr/>
        </p:nvSpPr>
        <p:spPr>
          <a:xfrm>
            <a:off x="3066914" y="2775538"/>
            <a:ext cx="2680272" cy="1200329"/>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Deirdre Maguire</a:t>
            </a:r>
          </a:p>
          <a:p>
            <a:pPr algn="ctr"/>
            <a:r>
              <a:rPr lang="en-GB" dirty="0">
                <a:latin typeface="Arial" panose="020B0604020202020204" pitchFamily="34" charset="0"/>
                <a:cs typeface="Arial" panose="020B0604020202020204" pitchFamily="34" charset="0"/>
              </a:rPr>
              <a:t>Community Development</a:t>
            </a:r>
          </a:p>
          <a:p>
            <a:pPr algn="ctr"/>
            <a:r>
              <a:rPr lang="en-GB" dirty="0">
                <a:latin typeface="Arial" panose="020B0604020202020204" pitchFamily="34" charset="0"/>
                <a:cs typeface="Arial" panose="020B0604020202020204" pitchFamily="34" charset="0"/>
              </a:rPr>
              <a:t> Officer</a:t>
            </a:r>
          </a:p>
        </p:txBody>
      </p:sp>
      <p:pic>
        <p:nvPicPr>
          <p:cNvPr id="10" name="Picture 9" descr="A person smiling for the camera&#10;&#10;Description automatically generated with medium confidence">
            <a:extLst>
              <a:ext uri="{FF2B5EF4-FFF2-40B4-BE49-F238E27FC236}">
                <a16:creationId xmlns:a16="http://schemas.microsoft.com/office/drawing/2014/main" id="{7FC13A1A-BEC3-1935-2436-9A2E2E7EF4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069" y="1325822"/>
            <a:ext cx="1765300" cy="1333500"/>
          </a:xfrm>
          <a:prstGeom prst="rect">
            <a:avLst/>
          </a:prstGeom>
        </p:spPr>
      </p:pic>
      <p:pic>
        <p:nvPicPr>
          <p:cNvPr id="12" name="Picture 11" descr="A person with long hair&#10;&#10;Description automatically generated with low confidence">
            <a:extLst>
              <a:ext uri="{FF2B5EF4-FFF2-40B4-BE49-F238E27FC236}">
                <a16:creationId xmlns:a16="http://schemas.microsoft.com/office/drawing/2014/main" id="{0447E0B3-FCA6-7401-15A2-C63E37C2BE56}"/>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9096399" y="1297661"/>
            <a:ext cx="1187754" cy="1473529"/>
          </a:xfrm>
          <a:prstGeom prst="rect">
            <a:avLst/>
          </a:prstGeom>
        </p:spPr>
      </p:pic>
      <p:pic>
        <p:nvPicPr>
          <p:cNvPr id="14" name="Picture 13" descr="A person with a beard&#10;&#10;Description automatically generated with medium confidence">
            <a:extLst>
              <a:ext uri="{FF2B5EF4-FFF2-40B4-BE49-F238E27FC236}">
                <a16:creationId xmlns:a16="http://schemas.microsoft.com/office/drawing/2014/main" id="{EFB385DA-885C-B86C-53D2-57066BA8354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2099026" y="3962847"/>
            <a:ext cx="1054739" cy="1419536"/>
          </a:xfrm>
          <a:prstGeom prst="rect">
            <a:avLst/>
          </a:prstGeom>
        </p:spPr>
      </p:pic>
      <p:pic>
        <p:nvPicPr>
          <p:cNvPr id="16" name="Picture 15" descr="A person wearing glasses&#10;&#10;Description automatically generated with medium confidence">
            <a:extLst>
              <a:ext uri="{FF2B5EF4-FFF2-40B4-BE49-F238E27FC236}">
                <a16:creationId xmlns:a16="http://schemas.microsoft.com/office/drawing/2014/main" id="{9401624C-6677-023D-7570-EFBC8B0056D4}"/>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5049692" y="3891136"/>
            <a:ext cx="1054739" cy="1414690"/>
          </a:xfrm>
          <a:prstGeom prst="rect">
            <a:avLst/>
          </a:prstGeom>
        </p:spPr>
      </p:pic>
      <p:pic>
        <p:nvPicPr>
          <p:cNvPr id="18" name="Picture 17" descr="A close-up of a person smiling&#10;&#10;Description automatically generated">
            <a:extLst>
              <a:ext uri="{FF2B5EF4-FFF2-40B4-BE49-F238E27FC236}">
                <a16:creationId xmlns:a16="http://schemas.microsoft.com/office/drawing/2014/main" id="{DDE3004B-AD3E-AD98-695F-8A8053E83E4D}"/>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7850494" y="3962847"/>
            <a:ext cx="1663700" cy="1117600"/>
          </a:xfrm>
          <a:prstGeom prst="rect">
            <a:avLst/>
          </a:prstGeom>
        </p:spPr>
      </p:pic>
      <p:sp>
        <p:nvSpPr>
          <p:cNvPr id="19" name="TextBox 18">
            <a:extLst>
              <a:ext uri="{FF2B5EF4-FFF2-40B4-BE49-F238E27FC236}">
                <a16:creationId xmlns:a16="http://schemas.microsoft.com/office/drawing/2014/main" id="{4519365A-F348-5B57-7A8C-C591BD2D51EC}"/>
              </a:ext>
            </a:extLst>
          </p:cNvPr>
          <p:cNvSpPr txBox="1"/>
          <p:nvPr/>
        </p:nvSpPr>
        <p:spPr>
          <a:xfrm>
            <a:off x="5968165" y="2811269"/>
            <a:ext cx="2321692"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Dawn Lynch</a:t>
            </a:r>
          </a:p>
          <a:p>
            <a:pPr algn="ctr"/>
            <a:r>
              <a:rPr lang="en-GB" sz="1800" dirty="0">
                <a:latin typeface="Arial" panose="020B0604020202020204" pitchFamily="34" charset="0"/>
                <a:cs typeface="Arial" panose="020B0604020202020204" pitchFamily="34" charset="0"/>
              </a:rPr>
              <a:t>BSL &amp; Deaf Awareness Tutor </a:t>
            </a:r>
          </a:p>
        </p:txBody>
      </p:sp>
      <p:sp>
        <p:nvSpPr>
          <p:cNvPr id="20" name="TextBox 19">
            <a:extLst>
              <a:ext uri="{FF2B5EF4-FFF2-40B4-BE49-F238E27FC236}">
                <a16:creationId xmlns:a16="http://schemas.microsoft.com/office/drawing/2014/main" id="{1465781A-7A7F-78E3-1EA3-2E946DDB997C}"/>
              </a:ext>
            </a:extLst>
          </p:cNvPr>
          <p:cNvSpPr txBox="1"/>
          <p:nvPr/>
        </p:nvSpPr>
        <p:spPr>
          <a:xfrm>
            <a:off x="8682344" y="2907962"/>
            <a:ext cx="2174136" cy="923330"/>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Ella Gadsby</a:t>
            </a:r>
          </a:p>
          <a:p>
            <a:pPr algn="ctr"/>
            <a:r>
              <a:rPr lang="en-GB" sz="1800" dirty="0">
                <a:latin typeface="Arial" panose="020B0604020202020204" pitchFamily="34" charset="0"/>
                <a:cs typeface="Arial" panose="020B0604020202020204" pitchFamily="34" charset="0"/>
              </a:rPr>
              <a:t> Wellbeing Officer</a:t>
            </a:r>
          </a:p>
          <a:p>
            <a:endParaRPr lang="en-US" dirty="0"/>
          </a:p>
        </p:txBody>
      </p:sp>
      <p:sp>
        <p:nvSpPr>
          <p:cNvPr id="21" name="TextBox 20">
            <a:extLst>
              <a:ext uri="{FF2B5EF4-FFF2-40B4-BE49-F238E27FC236}">
                <a16:creationId xmlns:a16="http://schemas.microsoft.com/office/drawing/2014/main" id="{A644EB4B-CD58-C13A-4A17-25FD1AE1B3CC}"/>
              </a:ext>
            </a:extLst>
          </p:cNvPr>
          <p:cNvSpPr txBox="1"/>
          <p:nvPr/>
        </p:nvSpPr>
        <p:spPr>
          <a:xfrm>
            <a:off x="1534228" y="5566481"/>
            <a:ext cx="1988817" cy="923330"/>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Bob Marsh</a:t>
            </a:r>
          </a:p>
          <a:p>
            <a:pPr algn="ctr"/>
            <a:r>
              <a:rPr lang="en-GB" sz="1800" dirty="0">
                <a:latin typeface="Arial" panose="020B0604020202020204" pitchFamily="34" charset="0"/>
                <a:cs typeface="Arial" panose="020B0604020202020204" pitchFamily="34" charset="0"/>
              </a:rPr>
              <a:t> Fundraising Officer</a:t>
            </a:r>
          </a:p>
        </p:txBody>
      </p:sp>
      <p:sp>
        <p:nvSpPr>
          <p:cNvPr id="22" name="TextBox 21">
            <a:extLst>
              <a:ext uri="{FF2B5EF4-FFF2-40B4-BE49-F238E27FC236}">
                <a16:creationId xmlns:a16="http://schemas.microsoft.com/office/drawing/2014/main" id="{9B6B9B45-6917-7DED-6FB7-CB1D19D6BE75}"/>
              </a:ext>
            </a:extLst>
          </p:cNvPr>
          <p:cNvSpPr txBox="1"/>
          <p:nvPr/>
        </p:nvSpPr>
        <p:spPr>
          <a:xfrm>
            <a:off x="4492187" y="5566481"/>
            <a:ext cx="2169763" cy="1477328"/>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Trent </a:t>
            </a:r>
            <a:r>
              <a:rPr lang="en-GB" sz="1800" dirty="0" err="1">
                <a:latin typeface="Arial" panose="020B0604020202020204" pitchFamily="34" charset="0"/>
                <a:cs typeface="Arial" panose="020B0604020202020204" pitchFamily="34" charset="0"/>
              </a:rPr>
              <a:t>Szilva</a:t>
            </a:r>
            <a:r>
              <a:rPr lang="en-GB" sz="1800" dirty="0">
                <a:latin typeface="Arial" panose="020B0604020202020204" pitchFamily="34" charset="0"/>
                <a:cs typeface="Arial" panose="020B0604020202020204" pitchFamily="34" charset="0"/>
              </a:rPr>
              <a:t>-Beasley</a:t>
            </a:r>
          </a:p>
          <a:p>
            <a:pPr algn="ctr"/>
            <a:r>
              <a:rPr lang="en-GB" sz="1800" dirty="0">
                <a:latin typeface="Arial" panose="020B0604020202020204" pitchFamily="34" charset="0"/>
                <a:cs typeface="Arial" panose="020B0604020202020204" pitchFamily="34" charset="0"/>
              </a:rPr>
              <a:t> Advocacy /IAG Officer</a:t>
            </a:r>
          </a:p>
          <a:p>
            <a:endParaRPr lang="en-US" dirty="0"/>
          </a:p>
        </p:txBody>
      </p:sp>
      <p:sp>
        <p:nvSpPr>
          <p:cNvPr id="23" name="TextBox 22">
            <a:extLst>
              <a:ext uri="{FF2B5EF4-FFF2-40B4-BE49-F238E27FC236}">
                <a16:creationId xmlns:a16="http://schemas.microsoft.com/office/drawing/2014/main" id="{C2C19706-765E-1EF8-0018-1BFF0238EBFB}"/>
              </a:ext>
            </a:extLst>
          </p:cNvPr>
          <p:cNvSpPr txBox="1"/>
          <p:nvPr/>
        </p:nvSpPr>
        <p:spPr>
          <a:xfrm>
            <a:off x="7750453" y="5509582"/>
            <a:ext cx="1580828"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Jo Barber</a:t>
            </a:r>
            <a:endParaRPr lang="en-GB" sz="1800" dirty="0">
              <a:latin typeface="Arial" panose="020B0604020202020204" pitchFamily="34" charset="0"/>
              <a:cs typeface="Arial" panose="020B0604020202020204" pitchFamily="34" charset="0"/>
            </a:endParaRPr>
          </a:p>
          <a:p>
            <a:pPr algn="ctr"/>
            <a:r>
              <a:rPr lang="en-GB" sz="1800" dirty="0">
                <a:latin typeface="Arial" panose="020B0604020202020204" pitchFamily="34" charset="0"/>
                <a:cs typeface="Arial" panose="020B0604020202020204" pitchFamily="34" charset="0"/>
              </a:rPr>
              <a:t> Social Media Officer</a:t>
            </a:r>
          </a:p>
          <a:p>
            <a:endParaRPr lang="en-US" dirty="0"/>
          </a:p>
        </p:txBody>
      </p:sp>
    </p:spTree>
    <p:extLst>
      <p:ext uri="{BB962C8B-B14F-4D97-AF65-F5344CB8AC3E}">
        <p14:creationId xmlns:p14="http://schemas.microsoft.com/office/powerpoint/2010/main" val="9583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red arrow overlap black white Royalty Free Vector">
            <a:extLst>
              <a:ext uri="{FF2B5EF4-FFF2-40B4-BE49-F238E27FC236}">
                <a16:creationId xmlns:a16="http://schemas.microsoft.com/office/drawing/2014/main" id="{222A2CF8-6DC3-3BA0-460E-21F9BBF45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2" t="21029" r="15486" b="10648"/>
          <a:stretch/>
        </p:blipFill>
        <p:spPr bwMode="auto">
          <a:xfrm rot="10800000">
            <a:off x="8310956" y="0"/>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Who Am I?</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0D7CA-7B01-3BFE-E934-5E825439AF57}"/>
              </a:ext>
            </a:extLst>
          </p:cNvPr>
          <p:cNvSpPr>
            <a:spLocks noGrp="1"/>
          </p:cNvSpPr>
          <p:nvPr>
            <p:ph idx="1"/>
          </p:nvPr>
        </p:nvSpPr>
        <p:spPr>
          <a:xfrm>
            <a:off x="838200" y="1821783"/>
            <a:ext cx="10515600" cy="4482764"/>
          </a:xfrm>
        </p:spPr>
        <p:txBody>
          <a:bodyPr>
            <a:normAutofit/>
          </a:bodyPr>
          <a:lstStyle/>
          <a:p>
            <a:pPr marL="0" indent="0">
              <a:buNone/>
            </a:pPr>
            <a:r>
              <a:rPr lang="en-GB" sz="2400" dirty="0">
                <a:latin typeface="Arial" panose="020B0604020202020204" pitchFamily="34" charset="0"/>
                <a:cs typeface="Arial" panose="020B0604020202020204" pitchFamily="34" charset="0"/>
              </a:rPr>
              <a:t>Deirdre</a:t>
            </a:r>
          </a:p>
          <a:p>
            <a:r>
              <a:rPr lang="en-GB" sz="2400" dirty="0">
                <a:latin typeface="Arial" panose="020B0604020202020204" pitchFamily="34" charset="0"/>
                <a:cs typeface="Arial" panose="020B0604020202020204" pitchFamily="34" charset="0"/>
              </a:rPr>
              <a:t>Deaf family </a:t>
            </a:r>
          </a:p>
          <a:p>
            <a:r>
              <a:rPr lang="en-GB" sz="2400">
                <a:latin typeface="Arial" panose="020B0604020202020204" pitchFamily="34" charset="0"/>
                <a:cs typeface="Arial" panose="020B0604020202020204" pitchFamily="34" charset="0"/>
              </a:rPr>
              <a:t>One </a:t>
            </a:r>
            <a:r>
              <a:rPr lang="en-GB" sz="2400" dirty="0">
                <a:latin typeface="Arial" panose="020B0604020202020204" pitchFamily="34" charset="0"/>
                <a:cs typeface="Arial" panose="020B0604020202020204" pitchFamily="34" charset="0"/>
              </a:rPr>
              <a:t>BA (hons) degree</a:t>
            </a:r>
          </a:p>
          <a:p>
            <a:r>
              <a:rPr lang="en-GB" sz="2400" dirty="0">
                <a:latin typeface="Arial" panose="020B0604020202020204" pitchFamily="34" charset="0"/>
                <a:cs typeface="Arial" panose="020B0604020202020204" pitchFamily="34" charset="0"/>
              </a:rPr>
              <a:t>Two Post graduate degrees </a:t>
            </a:r>
          </a:p>
          <a:p>
            <a:r>
              <a:rPr lang="en-GB" sz="2400" dirty="0">
                <a:latin typeface="Arial" panose="020B0604020202020204" pitchFamily="34" charset="0"/>
                <a:cs typeface="Arial" panose="020B0604020202020204" pitchFamily="34" charset="0"/>
              </a:rPr>
              <a:t>Specialist area- Deaf adult education </a:t>
            </a:r>
          </a:p>
          <a:p>
            <a:r>
              <a:rPr lang="en-GB" sz="2400" dirty="0">
                <a:latin typeface="Arial" panose="020B0604020202020204" pitchFamily="34" charset="0"/>
                <a:cs typeface="Arial" panose="020B0604020202020204" pitchFamily="34" charset="0"/>
              </a:rPr>
              <a:t>I work as a Community Development Officer for Zebra Access </a:t>
            </a:r>
          </a:p>
          <a:p>
            <a:pPr marL="0" indent="0" algn="l" latinLnBrk="0">
              <a:lnSpc>
                <a:spcPct val="120000"/>
              </a:lnSpc>
              <a:buNone/>
            </a:pPr>
            <a:endParaRPr lang="en-GB" sz="1900" b="0" i="0" u="none" strike="noStrike" dirty="0">
              <a:solidFill>
                <a:srgbClr val="000000"/>
              </a:solidFill>
              <a:effectLst/>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843" y="5721656"/>
            <a:ext cx="2258499" cy="902862"/>
          </a:xfrm>
          <a:prstGeom prst="rect">
            <a:avLst/>
          </a:prstGeom>
        </p:spPr>
      </p:pic>
    </p:spTree>
    <p:extLst>
      <p:ext uri="{BB962C8B-B14F-4D97-AF65-F5344CB8AC3E}">
        <p14:creationId xmlns:p14="http://schemas.microsoft.com/office/powerpoint/2010/main" val="39793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red arrow overlap black white Royalty Free Vector">
            <a:extLst>
              <a:ext uri="{FF2B5EF4-FFF2-40B4-BE49-F238E27FC236}">
                <a16:creationId xmlns:a16="http://schemas.microsoft.com/office/drawing/2014/main" id="{222A2CF8-6DC3-3BA0-460E-21F9BBF45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2" t="21029" r="15486" b="10648"/>
          <a:stretch/>
        </p:blipFill>
        <p:spPr bwMode="auto">
          <a:xfrm rot="10800000">
            <a:off x="8310956" y="0"/>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p:txBody>
          <a:bodyPr>
            <a:normAutofit fontScale="90000"/>
          </a:bodyPr>
          <a:lstStyle/>
          <a:p>
            <a:pPr algn="ct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Community Development- what is it?  </a:t>
            </a:r>
            <a:br>
              <a:rPr lang="en-GB" sz="44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0D7CA-7B01-3BFE-E934-5E825439AF57}"/>
              </a:ext>
            </a:extLst>
          </p:cNvPr>
          <p:cNvSpPr>
            <a:spLocks noGrp="1"/>
          </p:cNvSpPr>
          <p:nvPr>
            <p:ph idx="1"/>
          </p:nvPr>
        </p:nvSpPr>
        <p:spPr>
          <a:xfrm>
            <a:off x="838200" y="1821783"/>
            <a:ext cx="10515600" cy="4482764"/>
          </a:xfrm>
        </p:spPr>
        <p:txBody>
          <a:bodyPr>
            <a:normAutofit/>
          </a:bodyPr>
          <a:lstStyle/>
          <a:p>
            <a:pPr marL="0" indent="0" algn="l" latinLnBrk="0">
              <a:lnSpc>
                <a:spcPct val="120000"/>
              </a:lnSpc>
              <a:buNone/>
            </a:pPr>
            <a:r>
              <a:rPr lang="en-GB" sz="1900" b="0" i="0" u="none" strike="noStrike" dirty="0">
                <a:solidFill>
                  <a:srgbClr val="000000"/>
                </a:solidFill>
                <a:effectLst/>
                <a:latin typeface="Arial" panose="020B0604020202020204" pitchFamily="34" charset="0"/>
                <a:cs typeface="Arial" panose="020B0604020202020204" pitchFamily="34" charset="0"/>
              </a:rPr>
              <a:t>Community Development is vital to enable growth and change for the communities within the Black Country. </a:t>
            </a:r>
          </a:p>
          <a:p>
            <a:pPr marL="0" indent="0" algn="l" latinLnBrk="0">
              <a:lnSpc>
                <a:spcPct val="120000"/>
              </a:lnSpc>
              <a:buNone/>
            </a:pPr>
            <a:r>
              <a:rPr lang="en-GB" sz="1900" b="0" i="0" u="none" strike="noStrike" dirty="0">
                <a:solidFill>
                  <a:srgbClr val="000000"/>
                </a:solidFill>
                <a:effectLst/>
                <a:latin typeface="Arial" panose="020B0604020202020204" pitchFamily="34" charset="0"/>
                <a:cs typeface="Arial" panose="020B0604020202020204" pitchFamily="34" charset="0"/>
              </a:rPr>
              <a:t>Community Development seeks to empower individuals and groups of Deaf, </a:t>
            </a:r>
            <a:r>
              <a:rPr lang="en-GB" sz="1900" b="0" i="0" u="none" strike="noStrike" dirty="0" err="1">
                <a:solidFill>
                  <a:srgbClr val="000000"/>
                </a:solidFill>
                <a:effectLst/>
                <a:latin typeface="Arial" panose="020B0604020202020204" pitchFamily="34" charset="0"/>
                <a:cs typeface="Arial" panose="020B0604020202020204" pitchFamily="34" charset="0"/>
              </a:rPr>
              <a:t>DeafBlind</a:t>
            </a:r>
            <a:r>
              <a:rPr lang="en-GB" sz="1900" b="0" i="0" u="none" strike="noStrike" dirty="0">
                <a:solidFill>
                  <a:srgbClr val="000000"/>
                </a:solidFill>
                <a:effectLst/>
                <a:latin typeface="Arial" panose="020B0604020202020204" pitchFamily="34" charset="0"/>
                <a:cs typeface="Arial" panose="020B0604020202020204" pitchFamily="34" charset="0"/>
              </a:rPr>
              <a:t> and Hard of Hearing people with the skills they need to effect change within their communities. </a:t>
            </a:r>
          </a:p>
          <a:p>
            <a:pPr marL="0" indent="0" algn="l" latinLnBrk="0">
              <a:lnSpc>
                <a:spcPct val="120000"/>
              </a:lnSpc>
              <a:buNone/>
            </a:pPr>
            <a:r>
              <a:rPr lang="en-GB" sz="1900" b="0" i="0" u="none" strike="noStrike" dirty="0">
                <a:solidFill>
                  <a:srgbClr val="000000"/>
                </a:solidFill>
                <a:effectLst/>
                <a:latin typeface="Arial" panose="020B0604020202020204" pitchFamily="34" charset="0"/>
                <a:cs typeface="Arial" panose="020B0604020202020204" pitchFamily="34" charset="0"/>
              </a:rPr>
              <a:t>I also support other services at Zebra Access to ensure all our communities have access to all services and a full understanding of resources provided. Additionally, I work alongside professional bodies to improve the accessibility for Deaf, </a:t>
            </a:r>
            <a:r>
              <a:rPr lang="en-GB" sz="1900" b="0" i="0" u="none" strike="noStrike" dirty="0" err="1">
                <a:solidFill>
                  <a:srgbClr val="000000"/>
                </a:solidFill>
                <a:effectLst/>
                <a:latin typeface="Arial" panose="020B0604020202020204" pitchFamily="34" charset="0"/>
                <a:cs typeface="Arial" panose="020B0604020202020204" pitchFamily="34" charset="0"/>
              </a:rPr>
              <a:t>DeafBlind</a:t>
            </a:r>
            <a:r>
              <a:rPr lang="en-GB" sz="1900" b="0" i="0" u="none" strike="noStrike" dirty="0">
                <a:solidFill>
                  <a:srgbClr val="000000"/>
                </a:solidFill>
                <a:effectLst/>
                <a:latin typeface="Arial" panose="020B0604020202020204" pitchFamily="34" charset="0"/>
                <a:cs typeface="Arial" panose="020B0604020202020204" pitchFamily="34" charset="0"/>
              </a:rPr>
              <a:t> and Hard of Hearing people.</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843" y="5721656"/>
            <a:ext cx="2258499" cy="902862"/>
          </a:xfrm>
          <a:prstGeom prst="rect">
            <a:avLst/>
          </a:prstGeom>
        </p:spPr>
      </p:pic>
    </p:spTree>
    <p:extLst>
      <p:ext uri="{BB962C8B-B14F-4D97-AF65-F5344CB8AC3E}">
        <p14:creationId xmlns:p14="http://schemas.microsoft.com/office/powerpoint/2010/main" val="404746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red arrow overlap black white Royalty Free Vector">
            <a:extLst>
              <a:ext uri="{FF2B5EF4-FFF2-40B4-BE49-F238E27FC236}">
                <a16:creationId xmlns:a16="http://schemas.microsoft.com/office/drawing/2014/main" id="{222A2CF8-6DC3-3BA0-460E-21F9BBF45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2" t="21029" r="15486" b="10648"/>
          <a:stretch/>
        </p:blipFill>
        <p:spPr bwMode="auto">
          <a:xfrm rot="10800000">
            <a:off x="8356598" y="0"/>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a:xfrm>
            <a:off x="838200" y="149465"/>
            <a:ext cx="10515600" cy="930036"/>
          </a:xfrm>
        </p:spPr>
        <p:txBody>
          <a:bodyPr/>
          <a:lstStyle/>
          <a:p>
            <a:pPr algn="ctr"/>
            <a:r>
              <a:rPr lang="en-GB" dirty="0">
                <a:latin typeface="Arial" panose="020B0604020202020204" pitchFamily="34" charset="0"/>
                <a:cs typeface="Arial" panose="020B0604020202020204" pitchFamily="34" charset="0"/>
              </a:rPr>
              <a:t> Facts about Deafness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0D7CA-7B01-3BFE-E934-5E825439AF57}"/>
              </a:ext>
            </a:extLst>
          </p:cNvPr>
          <p:cNvSpPr>
            <a:spLocks noGrp="1"/>
          </p:cNvSpPr>
          <p:nvPr>
            <p:ph idx="1"/>
          </p:nvPr>
        </p:nvSpPr>
        <p:spPr>
          <a:xfrm>
            <a:off x="838200" y="1180032"/>
            <a:ext cx="10515600" cy="5081068"/>
          </a:xfrm>
        </p:spPr>
        <p:txBody>
          <a:bodyPr>
            <a:normAutofit/>
          </a:bodyPr>
          <a:lstStyle/>
          <a:p>
            <a:pPr>
              <a:lnSpc>
                <a:spcPct val="110000"/>
              </a:lnSpc>
            </a:pPr>
            <a:r>
              <a:rPr lang="en-GB" sz="2400" dirty="0">
                <a:latin typeface="Arial" panose="020B0604020202020204" pitchFamily="34" charset="0"/>
                <a:cs typeface="Arial" panose="020B0604020202020204" pitchFamily="34" charset="0"/>
              </a:rPr>
              <a:t>11 million people in the UK have some form of deafness </a:t>
            </a:r>
          </a:p>
          <a:p>
            <a:pPr>
              <a:lnSpc>
                <a:spcPct val="110000"/>
              </a:lnSpc>
            </a:pPr>
            <a:r>
              <a:rPr lang="en-GB" sz="2400" dirty="0">
                <a:latin typeface="Arial" panose="020B0604020202020204" pitchFamily="34" charset="0"/>
                <a:cs typeface="Arial" panose="020B0604020202020204" pitchFamily="34" charset="0"/>
              </a:rPr>
              <a:t>There are around 340,000 deafblind people in UK</a:t>
            </a:r>
          </a:p>
          <a:p>
            <a:pPr>
              <a:lnSpc>
                <a:spcPct val="110000"/>
              </a:lnSpc>
            </a:pPr>
            <a:r>
              <a:rPr lang="en-GB" sz="2400" dirty="0">
                <a:latin typeface="Arial" panose="020B0604020202020204" pitchFamily="34" charset="0"/>
                <a:cs typeface="Arial" panose="020B0604020202020204" pitchFamily="34" charset="0"/>
              </a:rPr>
              <a:t>1 in 6 will become deaf/hard of hearing </a:t>
            </a:r>
          </a:p>
          <a:p>
            <a:pPr>
              <a:lnSpc>
                <a:spcPct val="110000"/>
              </a:lnSpc>
            </a:pPr>
            <a:r>
              <a:rPr lang="en-GB" sz="2400" dirty="0">
                <a:latin typeface="Arial" panose="020B0604020202020204" pitchFamily="34" charset="0"/>
                <a:cs typeface="Arial" panose="020B0604020202020204" pitchFamily="34" charset="0"/>
              </a:rPr>
              <a:t>Deafness is 2nd most common disability in UK </a:t>
            </a:r>
          </a:p>
          <a:p>
            <a:pPr>
              <a:lnSpc>
                <a:spcPct val="110000"/>
              </a:lnSpc>
            </a:pPr>
            <a:r>
              <a:rPr lang="en-GB" sz="2400" dirty="0">
                <a:latin typeface="Arial" panose="020B0604020202020204" pitchFamily="34" charset="0"/>
                <a:cs typeface="Arial" panose="020B0604020202020204" pitchFamily="34" charset="0"/>
              </a:rPr>
              <a:t>Approx. 90% deaf children are born to hearing parents </a:t>
            </a:r>
          </a:p>
          <a:p>
            <a:pPr>
              <a:lnSpc>
                <a:spcPct val="110000"/>
              </a:lnSpc>
            </a:pPr>
            <a:r>
              <a:rPr lang="en-GB" sz="2400" dirty="0">
                <a:latin typeface="Arial" panose="020B0604020202020204" pitchFamily="34" charset="0"/>
                <a:cs typeface="Arial" panose="020B0604020202020204" pitchFamily="34" charset="0"/>
              </a:rPr>
              <a:t>Deaf people are twice more likely to develop mental health illnesses than their hearing peers but least likely to access support</a:t>
            </a:r>
          </a:p>
          <a:p>
            <a:pPr>
              <a:lnSpc>
                <a:spcPct val="110000"/>
              </a:lnSpc>
            </a:pPr>
            <a:r>
              <a:rPr lang="en-GB" sz="2400" dirty="0">
                <a:latin typeface="Arial" panose="020B0604020202020204" pitchFamily="34" charset="0"/>
                <a:cs typeface="Arial" panose="020B0604020202020204" pitchFamily="34" charset="0"/>
              </a:rPr>
              <a:t>As of April 2022, BSL is one of UK’s main languages along with</a:t>
            </a:r>
          </a:p>
          <a:p>
            <a:pPr marL="0" indent="0">
              <a:lnSpc>
                <a:spcPct val="110000"/>
              </a:lnSpc>
              <a:buNone/>
            </a:pPr>
            <a:r>
              <a:rPr lang="en-GB" sz="2400" dirty="0">
                <a:latin typeface="Arial" panose="020B0604020202020204" pitchFamily="34" charset="0"/>
                <a:cs typeface="Arial" panose="020B0604020202020204" pitchFamily="34" charset="0"/>
              </a:rPr>
              <a:t>   English, Scots Gaelic and Welsh. </a:t>
            </a:r>
          </a:p>
          <a:p>
            <a:pPr marL="0" indent="0">
              <a:lnSpc>
                <a:spcPct val="110000"/>
              </a:lnSpc>
              <a:buNone/>
            </a:pPr>
            <a:endParaRPr lang="en-GB"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843" y="5721656"/>
            <a:ext cx="2258499" cy="902862"/>
          </a:xfrm>
          <a:prstGeom prst="rect">
            <a:avLst/>
          </a:prstGeom>
        </p:spPr>
      </p:pic>
    </p:spTree>
    <p:extLst>
      <p:ext uri="{BB962C8B-B14F-4D97-AF65-F5344CB8AC3E}">
        <p14:creationId xmlns:p14="http://schemas.microsoft.com/office/powerpoint/2010/main" val="31602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red arrow overlap black white Royalty Free Vector">
            <a:extLst>
              <a:ext uri="{FF2B5EF4-FFF2-40B4-BE49-F238E27FC236}">
                <a16:creationId xmlns:a16="http://schemas.microsoft.com/office/drawing/2014/main" id="{222A2CF8-6DC3-3BA0-460E-21F9BBF45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2" t="21029" r="15486" b="10648"/>
          <a:stretch/>
        </p:blipFill>
        <p:spPr bwMode="auto">
          <a:xfrm rot="10800000">
            <a:off x="8310956" y="-1"/>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a:xfrm>
            <a:off x="838200" y="149465"/>
            <a:ext cx="10515600" cy="930036"/>
          </a:xfrm>
        </p:spPr>
        <p:txBody>
          <a:bodyPr>
            <a:normAutofit/>
          </a:bodyPr>
          <a:lstStyle/>
          <a:p>
            <a:pPr algn="ctr"/>
            <a:r>
              <a:rPr lang="en-GB" dirty="0">
                <a:latin typeface="Arial" panose="020B0604020202020204" pitchFamily="34" charset="0"/>
                <a:cs typeface="Arial" panose="020B0604020202020204" pitchFamily="34" charset="0"/>
              </a:rPr>
              <a:t>Barriers Deaf People/Communities face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0D7CA-7B01-3BFE-E934-5E825439AF57}"/>
              </a:ext>
            </a:extLst>
          </p:cNvPr>
          <p:cNvSpPr>
            <a:spLocks noGrp="1"/>
          </p:cNvSpPr>
          <p:nvPr>
            <p:ph idx="1"/>
          </p:nvPr>
        </p:nvSpPr>
        <p:spPr>
          <a:xfrm>
            <a:off x="838200" y="1180032"/>
            <a:ext cx="10515600" cy="5081068"/>
          </a:xfrm>
        </p:spPr>
        <p:txBody>
          <a:bodyPr>
            <a:normAutofit/>
          </a:bodyPr>
          <a:lstStyle/>
          <a:p>
            <a:pPr>
              <a:lnSpc>
                <a:spcPct val="110000"/>
              </a:lnSpc>
            </a:pPr>
            <a:r>
              <a:rPr lang="en-GB" sz="2400" dirty="0">
                <a:latin typeface="Arial" panose="020B0604020202020204" pitchFamily="34" charset="0"/>
                <a:cs typeface="Arial" panose="020B0604020202020204" pitchFamily="34" charset="0"/>
              </a:rPr>
              <a:t>Bilingual language are more often not offered as early language development leading to late language acquisition. Why? </a:t>
            </a:r>
          </a:p>
          <a:p>
            <a:pPr>
              <a:lnSpc>
                <a:spcPct val="110000"/>
              </a:lnSpc>
            </a:pPr>
            <a:r>
              <a:rPr lang="en-GB" sz="2400" dirty="0">
                <a:latin typeface="Arial" panose="020B0604020202020204" pitchFamily="34" charset="0"/>
                <a:cs typeface="Arial" panose="020B0604020202020204" pitchFamily="34" charset="0"/>
              </a:rPr>
              <a:t>Society’s attitude on focusing on </a:t>
            </a:r>
            <a:r>
              <a:rPr lang="en-GB" sz="2400" b="1" dirty="0">
                <a:latin typeface="Arial" panose="020B0604020202020204" pitchFamily="34" charset="0"/>
                <a:cs typeface="Arial" panose="020B0604020202020204" pitchFamily="34" charset="0"/>
              </a:rPr>
              <a:t>fixing</a:t>
            </a:r>
            <a:r>
              <a:rPr lang="en-GB" sz="2400" dirty="0">
                <a:latin typeface="Arial" panose="020B0604020202020204" pitchFamily="34" charset="0"/>
                <a:cs typeface="Arial" panose="020B0604020202020204" pitchFamily="34" charset="0"/>
              </a:rPr>
              <a:t> the ‘hearing and the speech’ </a:t>
            </a:r>
          </a:p>
          <a:p>
            <a:pPr>
              <a:lnSpc>
                <a:spcPct val="110000"/>
              </a:lnSpc>
            </a:pPr>
            <a:r>
              <a:rPr lang="en-GB" sz="2400" dirty="0">
                <a:latin typeface="Arial" panose="020B0604020202020204" pitchFamily="34" charset="0"/>
                <a:cs typeface="Arial" panose="020B0604020202020204" pitchFamily="34" charset="0"/>
              </a:rPr>
              <a:t>Access to mainstream services- Deaf people are often an afterthought </a:t>
            </a:r>
          </a:p>
          <a:p>
            <a:pPr>
              <a:lnSpc>
                <a:spcPct val="110000"/>
              </a:lnSpc>
            </a:pPr>
            <a:r>
              <a:rPr lang="en-GB" sz="2400" dirty="0">
                <a:latin typeface="Arial" panose="020B0604020202020204" pitchFamily="34" charset="0"/>
                <a:cs typeface="Arial" panose="020B0604020202020204" pitchFamily="34" charset="0"/>
              </a:rPr>
              <a:t>Just providing communication access is not a solution- accessibility is more than just that</a:t>
            </a:r>
          </a:p>
          <a:p>
            <a:pPr>
              <a:lnSpc>
                <a:spcPct val="110000"/>
              </a:lnSpc>
            </a:pPr>
            <a:r>
              <a:rPr lang="en-GB" sz="2400" dirty="0">
                <a:latin typeface="Arial" panose="020B0604020202020204" pitchFamily="34" charset="0"/>
                <a:cs typeface="Arial" panose="020B0604020202020204" pitchFamily="34" charset="0"/>
              </a:rPr>
              <a:t>Not being included in daily conversations, news, information, gossip etc</a:t>
            </a:r>
          </a:p>
          <a:p>
            <a:pPr>
              <a:lnSpc>
                <a:spcPct val="110000"/>
              </a:lnSpc>
            </a:pPr>
            <a:r>
              <a:rPr lang="en-GB" sz="2400" dirty="0">
                <a:latin typeface="Arial" panose="020B0604020202020204" pitchFamily="34" charset="0"/>
                <a:cs typeface="Arial" panose="020B0604020202020204" pitchFamily="34" charset="0"/>
              </a:rPr>
              <a:t>Inaccessible services i.e. GP, Hospitals, Audiology, Councils, general retailers etc</a:t>
            </a:r>
          </a:p>
          <a:p>
            <a:r>
              <a:rPr lang="en-US" sz="2400" dirty="0">
                <a:latin typeface="Arial" panose="020B0604020202020204" pitchFamily="34" charset="0"/>
                <a:cs typeface="Arial" panose="020B0604020202020204" pitchFamily="34" charset="0"/>
              </a:rPr>
              <a:t>ABLEISM and AUDISM </a:t>
            </a: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843" y="5721656"/>
            <a:ext cx="2258499" cy="902862"/>
          </a:xfrm>
          <a:prstGeom prst="rect">
            <a:avLst/>
          </a:prstGeom>
        </p:spPr>
      </p:pic>
    </p:spTree>
    <p:extLst>
      <p:ext uri="{BB962C8B-B14F-4D97-AF65-F5344CB8AC3E}">
        <p14:creationId xmlns:p14="http://schemas.microsoft.com/office/powerpoint/2010/main" val="10734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red arrow overlap black white Royalty Free Vector">
            <a:extLst>
              <a:ext uri="{FF2B5EF4-FFF2-40B4-BE49-F238E27FC236}">
                <a16:creationId xmlns:a16="http://schemas.microsoft.com/office/drawing/2014/main" id="{222A2CF8-6DC3-3BA0-460E-21F9BBF45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2" t="21029" r="15486" b="10648"/>
          <a:stretch/>
        </p:blipFill>
        <p:spPr bwMode="auto">
          <a:xfrm rot="10800000">
            <a:off x="8310956" y="0"/>
            <a:ext cx="388104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951B29-2B1F-76D6-C087-6F7C43DD5DC4}"/>
              </a:ext>
            </a:extLst>
          </p:cNvPr>
          <p:cNvSpPr>
            <a:spLocks noGrp="1"/>
          </p:cNvSpPr>
          <p:nvPr>
            <p:ph type="title"/>
          </p:nvPr>
        </p:nvSpPr>
        <p:spPr>
          <a:xfrm>
            <a:off x="838200" y="149465"/>
            <a:ext cx="10515600" cy="930036"/>
          </a:xfrm>
        </p:spPr>
        <p:txBody>
          <a:bodyPr>
            <a:normAutofit/>
          </a:bodyPr>
          <a:lstStyle/>
          <a:p>
            <a:pPr algn="ctr"/>
            <a:r>
              <a:rPr lang="en-GB" dirty="0">
                <a:latin typeface="Arial" panose="020B0604020202020204" pitchFamily="34" charset="0"/>
                <a:cs typeface="Arial" panose="020B0604020202020204" pitchFamily="34" charset="0"/>
              </a:rPr>
              <a:t>Solutions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0D7CA-7B01-3BFE-E934-5E825439AF57}"/>
              </a:ext>
            </a:extLst>
          </p:cNvPr>
          <p:cNvSpPr>
            <a:spLocks noGrp="1"/>
          </p:cNvSpPr>
          <p:nvPr>
            <p:ph idx="1"/>
          </p:nvPr>
        </p:nvSpPr>
        <p:spPr>
          <a:xfrm>
            <a:off x="838200" y="1180032"/>
            <a:ext cx="10515600" cy="5081068"/>
          </a:xfrm>
        </p:spPr>
        <p:txBody>
          <a:bodyPr>
            <a:normAutofit/>
          </a:bodyPr>
          <a:lstStyle/>
          <a:p>
            <a:r>
              <a:rPr lang="en-US" sz="2400" dirty="0">
                <a:latin typeface="Arial" panose="020B0604020202020204" pitchFamily="34" charset="0"/>
                <a:cs typeface="Arial" panose="020B0604020202020204" pitchFamily="34" charset="0"/>
              </a:rPr>
              <a:t>Don’t place burden of communication on us </a:t>
            </a:r>
          </a:p>
          <a:p>
            <a:r>
              <a:rPr lang="en-US" sz="2400" dirty="0">
                <a:latin typeface="Arial" panose="020B0604020202020204" pitchFamily="34" charset="0"/>
                <a:cs typeface="Arial" panose="020B0604020202020204" pitchFamily="34" charset="0"/>
              </a:rPr>
              <a:t>Learn to sign! </a:t>
            </a:r>
          </a:p>
          <a:p>
            <a:r>
              <a:rPr lang="en-US" sz="2400" dirty="0">
                <a:latin typeface="Arial" panose="020B0604020202020204" pitchFamily="34" charset="0"/>
                <a:cs typeface="Arial" panose="020B0604020202020204" pitchFamily="34" charset="0"/>
              </a:rPr>
              <a:t>Make society more accessible with small steps- </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Captioning your social media content, it not just for deaf people but also for people who use English as a second language, and it improves your literacy skills! </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Visual information</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Alternative contact methods</a:t>
            </a:r>
          </a:p>
          <a:p>
            <a:r>
              <a:rPr lang="en-US" sz="2400" dirty="0">
                <a:latin typeface="Arial" panose="020B0604020202020204" pitchFamily="34" charset="0"/>
                <a:cs typeface="Arial" panose="020B0604020202020204" pitchFamily="34" charset="0"/>
              </a:rPr>
              <a:t>Ensure budget for interpreters, speech to text, BSL/Deaf consultants, BSL courses are factored in your funding, grant, event, or training applications. </a:t>
            </a:r>
          </a:p>
          <a:p>
            <a:r>
              <a:rPr lang="en-US" sz="2400" dirty="0">
                <a:latin typeface="Arial" panose="020B0604020202020204" pitchFamily="34" charset="0"/>
                <a:cs typeface="Arial" panose="020B0604020202020204" pitchFamily="34" charset="0"/>
              </a:rPr>
              <a:t>When planning- bring a Deaf person on board from start- not at the end. </a:t>
            </a:r>
          </a:p>
          <a:p>
            <a:r>
              <a:rPr lang="en-US" sz="2400" dirty="0">
                <a:latin typeface="Arial" panose="020B0604020202020204" pitchFamily="34" charset="0"/>
                <a:cs typeface="Arial" panose="020B0604020202020204" pitchFamily="34" charset="0"/>
              </a:rPr>
              <a:t>Include Deaf people on your forums, boards and </a:t>
            </a:r>
            <a:r>
              <a:rPr lang="en-US" sz="2400" b="1" dirty="0">
                <a:latin typeface="Arial" panose="020B0604020202020204" pitchFamily="34" charset="0"/>
                <a:cs typeface="Arial" panose="020B0604020202020204" pitchFamily="34" charset="0"/>
              </a:rPr>
              <a:t>LISTEN</a:t>
            </a:r>
            <a:r>
              <a:rPr lang="en-US" sz="2400" dirty="0">
                <a:latin typeface="Arial" panose="020B0604020202020204" pitchFamily="34" charset="0"/>
                <a:cs typeface="Arial" panose="020B0604020202020204" pitchFamily="34" charset="0"/>
              </a:rPr>
              <a:t> to their lived experiences </a:t>
            </a:r>
          </a:p>
          <a:p>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326604-26DC-D907-5B5F-934E7D00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843" y="5721656"/>
            <a:ext cx="2258499" cy="902862"/>
          </a:xfrm>
          <a:prstGeom prst="rect">
            <a:avLst/>
          </a:prstGeom>
        </p:spPr>
      </p:pic>
    </p:spTree>
    <p:extLst>
      <p:ext uri="{BB962C8B-B14F-4D97-AF65-F5344CB8AC3E}">
        <p14:creationId xmlns:p14="http://schemas.microsoft.com/office/powerpoint/2010/main" val="37480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23D67E4D50F34EA68E2DB4F9E03730" ma:contentTypeVersion="13" ma:contentTypeDescription="Create a new document." ma:contentTypeScope="" ma:versionID="6c07f58ba23e8f3022c96ec2a05a6d20">
  <xsd:schema xmlns:xsd="http://www.w3.org/2001/XMLSchema" xmlns:xs="http://www.w3.org/2001/XMLSchema" xmlns:p="http://schemas.microsoft.com/office/2006/metadata/properties" xmlns:ns2="de200ef6-c7a1-4ee7-b8ea-68b46c3db70e" xmlns:ns3="ab95c7a9-33ec-451d-a9b2-ae4ef7207ee6" targetNamespace="http://schemas.microsoft.com/office/2006/metadata/properties" ma:root="true" ma:fieldsID="76b02b4de2c25d4a37eec9ffb88e0d82" ns2:_="" ns3:_="">
    <xsd:import namespace="de200ef6-c7a1-4ee7-b8ea-68b46c3db70e"/>
    <xsd:import namespace="ab95c7a9-33ec-451d-a9b2-ae4ef7207e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00ef6-c7a1-4ee7-b8ea-68b46c3db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08dd42-971e-4d07-ab77-9efdcb5178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95c7a9-33ec-451d-a9b2-ae4ef7207e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d7ddb3-0eb4-43ff-b278-745755d897d8}" ma:internalName="TaxCatchAll" ma:showField="CatchAllData" ma:web="ab95c7a9-33ec-451d-a9b2-ae4ef7207e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200ef6-c7a1-4ee7-b8ea-68b46c3db70e">
      <Terms xmlns="http://schemas.microsoft.com/office/infopath/2007/PartnerControls"/>
    </lcf76f155ced4ddcb4097134ff3c332f>
    <TaxCatchAll xmlns="ab95c7a9-33ec-451d-a9b2-ae4ef7207ee6" xsi:nil="true"/>
  </documentManagement>
</p:properties>
</file>

<file path=customXml/itemProps1.xml><?xml version="1.0" encoding="utf-8"?>
<ds:datastoreItem xmlns:ds="http://schemas.openxmlformats.org/officeDocument/2006/customXml" ds:itemID="{9045B5D4-DD7A-4EB1-8E1D-7D25CC080A59}"/>
</file>

<file path=customXml/itemProps2.xml><?xml version="1.0" encoding="utf-8"?>
<ds:datastoreItem xmlns:ds="http://schemas.openxmlformats.org/officeDocument/2006/customXml" ds:itemID="{AB44E1FC-CE8E-4ECD-8C46-70F32A06C97E}"/>
</file>

<file path=customXml/itemProps3.xml><?xml version="1.0" encoding="utf-8"?>
<ds:datastoreItem xmlns:ds="http://schemas.openxmlformats.org/officeDocument/2006/customXml" ds:itemID="{B8A71FA8-DB41-48B5-A7A1-36F44F9F28A2}"/>
</file>

<file path=docProps/app.xml><?xml version="1.0" encoding="utf-8"?>
<Properties xmlns="http://schemas.openxmlformats.org/officeDocument/2006/extended-properties" xmlns:vt="http://schemas.openxmlformats.org/officeDocument/2006/docPropsVTypes">
  <TotalTime>4868</TotalTime>
  <Words>759</Words>
  <Application>Microsoft Macintosh PowerPoint</Application>
  <PresentationFormat>Widescreen</PresentationFormat>
  <Paragraphs>99</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Courier New</vt:lpstr>
      <vt:lpstr>Office Theme</vt:lpstr>
      <vt:lpstr> </vt:lpstr>
      <vt:lpstr>Zebra Access</vt:lpstr>
      <vt:lpstr>Zebra Access Services</vt:lpstr>
      <vt:lpstr>The Zebra Access team</vt:lpstr>
      <vt:lpstr>Who Am I?</vt:lpstr>
      <vt:lpstr> Community Development- what is it?   </vt:lpstr>
      <vt:lpstr> Facts about Deafness</vt:lpstr>
      <vt:lpstr>Barriers Deaf People/Communities face</vt:lpstr>
      <vt:lpstr>Solutions</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CONSULTATION EVENING</dc:title>
  <dc:creator>Sean Noone</dc:creator>
  <cp:lastModifiedBy>Deirdre Maguire</cp:lastModifiedBy>
  <cp:revision>107</cp:revision>
  <cp:lastPrinted>2022-09-22T22:23:33Z</cp:lastPrinted>
  <dcterms:created xsi:type="dcterms:W3CDTF">2017-09-11T06:44:04Z</dcterms:created>
  <dcterms:modified xsi:type="dcterms:W3CDTF">2022-10-31T15:52:33Z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0x0101003123D67E4D50F34EA68E2DB4F9E03730</vt:lpwstr>
  </property>
</Properties>
</file>